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17" r:id="rId2"/>
    <p:sldId id="326" r:id="rId3"/>
    <p:sldId id="411" r:id="rId4"/>
    <p:sldId id="418" r:id="rId5"/>
    <p:sldId id="419" r:id="rId6"/>
    <p:sldId id="420" r:id="rId7"/>
    <p:sldId id="421" r:id="rId8"/>
    <p:sldId id="422" r:id="rId9"/>
    <p:sldId id="423" r:id="rId10"/>
    <p:sldId id="413" r:id="rId11"/>
    <p:sldId id="412" r:id="rId12"/>
    <p:sldId id="416" r:id="rId13"/>
    <p:sldId id="415"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2pPr>
    <a:lvl3pPr marL="0" marR="0" indent="457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3pPr>
    <a:lvl4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4pPr>
    <a:lvl5pPr marL="0" marR="0" indent="914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5pPr>
    <a:lvl6pPr marL="0" marR="0" indent="11430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6pPr>
    <a:lvl7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7pPr>
    <a:lvl8pPr marL="0" marR="0" indent="1600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8pPr>
    <a:lvl9pPr marL="0" marR="0" indent="1828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4D44"/>
    <a:srgbClr val="A39161"/>
    <a:srgbClr val="EDECE5"/>
    <a:srgbClr val="000000"/>
    <a:srgbClr val="B3B6A7"/>
    <a:srgbClr val="5E5E5E"/>
    <a:srgbClr val="005850"/>
    <a:srgbClr val="A79563"/>
    <a:srgbClr val="00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82"/>
  </p:normalViewPr>
  <p:slideViewPr>
    <p:cSldViewPr snapToGrid="0" snapToObjects="1" showGuides="1">
      <p:cViewPr varScale="1">
        <p:scale>
          <a:sx n="34" d="100"/>
          <a:sy n="34" d="100"/>
        </p:scale>
        <p:origin x="528" y="88"/>
      </p:cViewPr>
      <p:guideLst>
        <p:guide orient="horz" pos="4320"/>
        <p:guide pos="7680"/>
      </p:guideLst>
    </p:cSldViewPr>
  </p:slideViewPr>
  <p:outlineViewPr>
    <p:cViewPr>
      <p:scale>
        <a:sx n="33" d="100"/>
        <a:sy n="33" d="100"/>
      </p:scale>
      <p:origin x="0" y="-20816"/>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5" d="100"/>
          <a:sy n="95" d="100"/>
        </p:scale>
        <p:origin x="3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B542B-0C3F-884C-A453-F60046BBBBE8}" type="datetimeFigureOut">
              <a:rPr lang="en-US" smtClean="0"/>
              <a:t>6/10/2020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752D7-37D8-FD47-A307-243E37317A80}" type="slidenum">
              <a:rPr lang="en-US" smtClean="0"/>
              <a:t>‹#›</a:t>
            </a:fld>
            <a:endParaRPr lang="en-US"/>
          </a:p>
        </p:txBody>
      </p:sp>
    </p:spTree>
    <p:extLst>
      <p:ext uri="{BB962C8B-B14F-4D97-AF65-F5344CB8AC3E}">
        <p14:creationId xmlns:p14="http://schemas.microsoft.com/office/powerpoint/2010/main" val="52840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3" name="Shape 10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403600" y="8089900"/>
            <a:ext cx="20980400" cy="5626100"/>
          </a:xfrm>
          <a:prstGeom prst="rect">
            <a:avLst/>
          </a:prstGeom>
        </p:spPr>
      </p:pic>
      <p:pic>
        <p:nvPicPr>
          <p:cNvPr id="3" name="Picture 2"/>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1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235700"/>
            <a:ext cx="0" cy="0"/>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81600" y="975600"/>
            <a:ext cx="8852574" cy="3272400"/>
          </a:xfrm>
          <a:prstGeom prst="rect">
            <a:avLst/>
          </a:prstGeom>
        </p:spPr>
      </p:pic>
    </p:spTree>
    <p:extLst>
      <p:ext uri="{BB962C8B-B14F-4D97-AF65-F5344CB8AC3E}">
        <p14:creationId xmlns:p14="http://schemas.microsoft.com/office/powerpoint/2010/main" val="2020482728"/>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US" smtClean="0"/>
              <a:t>Click icon to add picture</a:t>
            </a:r>
            <a:endParaRPr lang="en-US" dirty="0"/>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US" smtClean="0"/>
              <a:t>Click icon to add picture</a:t>
            </a:r>
            <a:endParaRPr lang="en-US" dirty="0"/>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US" smtClean="0"/>
              <a:t>Click icon to add picture</a:t>
            </a:r>
            <a:endParaRPr lang="en-US" dirty="0"/>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ialtas na hÉireann | Government of Ireland"/>
          <p:cNvSpPr txBox="1"/>
          <p:nvPr userDrawn="1"/>
        </p:nvSpPr>
        <p:spPr>
          <a:xfrm>
            <a:off x="1441449" y="12611805"/>
            <a:ext cx="5855770"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lang="en-GB" b="1" dirty="0" err="1" smtClean="0">
                <a:latin typeface="+mn-lt"/>
              </a:rPr>
              <a:t>Oifig</a:t>
            </a:r>
            <a:r>
              <a:rPr lang="en-GB" b="1" dirty="0" smtClean="0">
                <a:latin typeface="+mn-lt"/>
              </a:rPr>
              <a:t> </a:t>
            </a:r>
            <a:r>
              <a:rPr lang="en-GB" b="1" dirty="0" err="1" smtClean="0">
                <a:latin typeface="+mn-lt"/>
              </a:rPr>
              <a:t>na</a:t>
            </a:r>
            <a:r>
              <a:rPr lang="en-GB" b="1" dirty="0" smtClean="0">
                <a:latin typeface="+mn-lt"/>
              </a:rPr>
              <a:t> </a:t>
            </a:r>
            <a:r>
              <a:rPr lang="en-GB" b="1" dirty="0" err="1" smtClean="0">
                <a:latin typeface="+mn-lt"/>
              </a:rPr>
              <a:t>nOibreacha</a:t>
            </a:r>
            <a:r>
              <a:rPr lang="en-GB" b="1" dirty="0" smtClean="0">
                <a:latin typeface="+mn-lt"/>
              </a:rPr>
              <a:t> </a:t>
            </a:r>
            <a:r>
              <a:rPr lang="en-GB" b="1" dirty="0" err="1" smtClean="0">
                <a:latin typeface="+mn-lt"/>
              </a:rPr>
              <a:t>Poiblí</a:t>
            </a:r>
            <a:r>
              <a:rPr lang="en-GB" b="1" dirty="0" smtClean="0">
                <a:latin typeface="+mn-lt"/>
              </a:rPr>
              <a:t> </a:t>
            </a:r>
            <a:r>
              <a:rPr dirty="0" smtClean="0">
                <a:latin typeface="+mn-lt"/>
              </a:rPr>
              <a:t>| </a:t>
            </a:r>
            <a:r>
              <a:rPr lang="en-US" dirty="0" smtClean="0">
                <a:latin typeface="+mn-lt"/>
              </a:rPr>
              <a:t>Office of</a:t>
            </a:r>
            <a:r>
              <a:rPr lang="en-US" baseline="0" dirty="0" smtClean="0">
                <a:latin typeface="+mn-lt"/>
              </a:rPr>
              <a:t> Public Works</a:t>
            </a:r>
            <a:endParaRPr dirty="0">
              <a:latin typeface="+mn-lt"/>
            </a:endParaRPr>
          </a:p>
        </p:txBody>
      </p:sp>
    </p:spTree>
    <p:extLst>
      <p:ext uri="{BB962C8B-B14F-4D97-AF65-F5344CB8AC3E}">
        <p14:creationId xmlns:p14="http://schemas.microsoft.com/office/powerpoint/2010/main" val="659740968"/>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823739"/>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5367"/>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403600" y="8089900"/>
            <a:ext cx="20980400" cy="5626100"/>
          </a:xfrm>
          <a:prstGeom prst="rect">
            <a:avLst/>
          </a:prstGeom>
        </p:spPr>
      </p:pic>
      <p:pic>
        <p:nvPicPr>
          <p:cNvPr id="6" name="Picture 5"/>
          <p:cNvPicPr>
            <a:picLocks noChangeAspect="1"/>
          </p:cNvPicPr>
          <p:nvPr userDrawn="1"/>
        </p:nvPicPr>
        <p:blipFill>
          <a:blip r:embed="rId3"/>
          <a:stretch>
            <a:fillRect/>
          </a:stretch>
        </p:blipFill>
        <p:spPr>
          <a:xfrm>
            <a:off x="0" y="10236200"/>
            <a:ext cx="13004800" cy="3479800"/>
          </a:xfrm>
          <a:prstGeom prst="rect">
            <a:avLst/>
          </a:prstGeom>
        </p:spPr>
      </p:pic>
      <p:sp>
        <p:nvSpPr>
          <p:cNvPr id="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2220" y="975048"/>
            <a:ext cx="8852575" cy="3272400"/>
          </a:xfrm>
          <a:prstGeom prst="rect">
            <a:avLst/>
          </a:prstGeom>
        </p:spPr>
      </p:pic>
    </p:spTree>
    <p:extLst>
      <p:ext uri="{BB962C8B-B14F-4D97-AF65-F5344CB8AC3E}">
        <p14:creationId xmlns:p14="http://schemas.microsoft.com/office/powerpoint/2010/main" val="521482500"/>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pic>
        <p:nvPicPr>
          <p:cNvPr id="14" name="Picture 13"/>
          <p:cNvPicPr>
            <a:picLocks noChangeAspect="1"/>
          </p:cNvPicPr>
          <p:nvPr userDrawn="1"/>
        </p:nvPicPr>
        <p:blipFill>
          <a:blip r:embed="rId3"/>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4"/>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chemeClr val="bg1"/>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smtClean="0"/>
              <a:t>#</a:t>
            </a:r>
            <a:endParaRPr lang="en-US" dirty="0"/>
          </a:p>
        </p:txBody>
      </p:sp>
      <p:sp>
        <p:nvSpPr>
          <p:cNvPr id="9" name="Rialtas na hÉireann | Government of Ireland"/>
          <p:cNvSpPr txBox="1"/>
          <p:nvPr userDrawn="1"/>
        </p:nvSpPr>
        <p:spPr>
          <a:xfrm>
            <a:off x="5923850" y="12611805"/>
            <a:ext cx="544540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lang="en-GB" b="1" dirty="0" err="1" smtClean="0">
                <a:solidFill>
                  <a:schemeClr val="bg1">
                    <a:alpha val="45000"/>
                  </a:schemeClr>
                </a:solidFill>
                <a:latin typeface="+mn-lt"/>
              </a:rPr>
              <a:t>Oifig</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na</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nOibreacha</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Poiblí</a:t>
            </a:r>
            <a:r>
              <a:rPr lang="en-GB" b="1" dirty="0" smtClean="0">
                <a:solidFill>
                  <a:schemeClr val="bg1">
                    <a:alpha val="45000"/>
                  </a:schemeClr>
                </a:solidFill>
                <a:latin typeface="+mn-lt"/>
              </a:rPr>
              <a:t> </a:t>
            </a:r>
            <a:r>
              <a:rPr dirty="0" smtClean="0">
                <a:solidFill>
                  <a:schemeClr val="bg1">
                    <a:alpha val="45000"/>
                  </a:schemeClr>
                </a:solidFill>
                <a:latin typeface="+mn-lt"/>
              </a:rPr>
              <a:t>| </a:t>
            </a:r>
            <a:r>
              <a:rPr lang="en-US" dirty="0" smtClean="0">
                <a:solidFill>
                  <a:schemeClr val="bg1">
                    <a:alpha val="45000"/>
                  </a:schemeClr>
                </a:solidFill>
                <a:latin typeface="+mn-lt"/>
              </a:rPr>
              <a:t>Office of Public Works</a:t>
            </a:r>
            <a:endParaRPr dirty="0">
              <a:solidFill>
                <a:schemeClr val="bg1">
                  <a:alpha val="45000"/>
                </a:schemeClr>
              </a:solidFill>
              <a:latin typeface="+mn-lt"/>
            </a:endParaRPr>
          </a:p>
        </p:txBody>
      </p:sp>
    </p:spTree>
    <p:extLst>
      <p:ext uri="{BB962C8B-B14F-4D97-AF65-F5344CB8AC3E}">
        <p14:creationId xmlns:p14="http://schemas.microsoft.com/office/powerpoint/2010/main" val="410520315"/>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403600" y="8089900"/>
            <a:ext cx="20980400" cy="5626100"/>
          </a:xfrm>
          <a:prstGeom prst="rect">
            <a:avLst/>
          </a:prstGeom>
        </p:spPr>
      </p:pic>
      <p:pic>
        <p:nvPicPr>
          <p:cNvPr id="11" name="Picture 10"/>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rgbClr val="004D44"/>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smtClean="0"/>
              <a:t>#</a:t>
            </a:r>
            <a:endParaRPr lang="en-US" dirty="0"/>
          </a:p>
        </p:txBody>
      </p:sp>
      <p:sp>
        <p:nvSpPr>
          <p:cNvPr id="12" name="Rialtas na hÉireann | Government of Ireland"/>
          <p:cNvSpPr txBox="1"/>
          <p:nvPr userDrawn="1"/>
        </p:nvSpPr>
        <p:spPr>
          <a:xfrm>
            <a:off x="5923850" y="12611805"/>
            <a:ext cx="544540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lang="en-GB" b="1" dirty="0" err="1" smtClean="0">
                <a:latin typeface="+mn-lt"/>
              </a:rPr>
              <a:t>Oifig</a:t>
            </a:r>
            <a:r>
              <a:rPr lang="en-GB" b="1" dirty="0" smtClean="0">
                <a:latin typeface="+mn-lt"/>
              </a:rPr>
              <a:t> </a:t>
            </a:r>
            <a:r>
              <a:rPr lang="en-GB" b="1" dirty="0" err="1" smtClean="0">
                <a:latin typeface="+mn-lt"/>
              </a:rPr>
              <a:t>na</a:t>
            </a:r>
            <a:r>
              <a:rPr lang="en-GB" b="1" dirty="0" smtClean="0">
                <a:latin typeface="+mn-lt"/>
              </a:rPr>
              <a:t> </a:t>
            </a:r>
            <a:r>
              <a:rPr lang="en-GB" b="1" dirty="0" err="1" smtClean="0">
                <a:latin typeface="+mn-lt"/>
              </a:rPr>
              <a:t>nOibreacha</a:t>
            </a:r>
            <a:r>
              <a:rPr lang="en-GB" b="1" dirty="0" smtClean="0">
                <a:latin typeface="+mn-lt"/>
              </a:rPr>
              <a:t> </a:t>
            </a:r>
            <a:r>
              <a:rPr lang="en-GB" b="1" dirty="0" err="1" smtClean="0">
                <a:latin typeface="+mn-lt"/>
              </a:rPr>
              <a:t>Poiblí</a:t>
            </a:r>
            <a:r>
              <a:rPr lang="en-GB" b="1" dirty="0" smtClean="0">
                <a:latin typeface="+mn-lt"/>
              </a:rPr>
              <a:t> </a:t>
            </a:r>
            <a:r>
              <a:rPr dirty="0" smtClean="0">
                <a:latin typeface="+mn-lt"/>
              </a:rPr>
              <a:t>| </a:t>
            </a:r>
            <a:r>
              <a:rPr lang="en-US" dirty="0" smtClean="0">
                <a:latin typeface="+mn-lt"/>
              </a:rPr>
              <a:t>Office</a:t>
            </a:r>
            <a:r>
              <a:rPr lang="en-US" baseline="0" dirty="0" smtClean="0">
                <a:latin typeface="+mn-lt"/>
              </a:rPr>
              <a:t> of Public Works</a:t>
            </a:r>
            <a:endParaRPr dirty="0">
              <a:latin typeface="+mn-lt"/>
            </a:endParaRPr>
          </a:p>
        </p:txBody>
      </p:sp>
    </p:spTree>
    <p:extLst>
      <p:ext uri="{BB962C8B-B14F-4D97-AF65-F5344CB8AC3E}">
        <p14:creationId xmlns:p14="http://schemas.microsoft.com/office/powerpoint/2010/main" val="17429066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9"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chemeClr val="bg1"/>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sp>
        <p:nvSpPr>
          <p:cNvPr id="8" name="Rialtas na hÉireann | Government of Ireland"/>
          <p:cNvSpPr txBox="1"/>
          <p:nvPr userDrawn="1"/>
        </p:nvSpPr>
        <p:spPr>
          <a:xfrm>
            <a:off x="1441449" y="12611805"/>
            <a:ext cx="5855770"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solidFill>
                  <a:schemeClr val="bg1">
                    <a:alpha val="45000"/>
                  </a:schemeClr>
                </a:solidFill>
                <a:latin typeface="+mn-lt"/>
              </a:rPr>
              <a:t>‹#›</a:t>
            </a:fld>
            <a:r>
              <a:rPr lang="en-GB" b="1" dirty="0" smtClean="0">
                <a:solidFill>
                  <a:schemeClr val="bg1">
                    <a:alpha val="45000"/>
                  </a:schemeClr>
                </a:solidFill>
                <a:latin typeface="+mn-lt"/>
              </a:rPr>
              <a:t>  </a:t>
            </a:r>
            <a:r>
              <a:rPr lang="en-GB" b="1" dirty="0" err="1" smtClean="0">
                <a:solidFill>
                  <a:schemeClr val="bg1">
                    <a:alpha val="45000"/>
                  </a:schemeClr>
                </a:solidFill>
                <a:latin typeface="+mn-lt"/>
              </a:rPr>
              <a:t>Oifig</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na</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nOibreacha</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Poiblí</a:t>
            </a:r>
            <a:r>
              <a:rPr lang="en-GB" b="1" dirty="0" smtClean="0">
                <a:solidFill>
                  <a:schemeClr val="bg1">
                    <a:alpha val="45000"/>
                  </a:schemeClr>
                </a:solidFill>
                <a:latin typeface="+mn-lt"/>
              </a:rPr>
              <a:t> </a:t>
            </a:r>
            <a:r>
              <a:rPr dirty="0" smtClean="0">
                <a:solidFill>
                  <a:schemeClr val="bg1">
                    <a:alpha val="45000"/>
                  </a:schemeClr>
                </a:solidFill>
                <a:latin typeface="+mn-lt"/>
              </a:rPr>
              <a:t>| </a:t>
            </a:r>
            <a:r>
              <a:rPr lang="en-US" dirty="0" smtClean="0">
                <a:solidFill>
                  <a:schemeClr val="bg1">
                    <a:alpha val="45000"/>
                  </a:schemeClr>
                </a:solidFill>
                <a:latin typeface="+mn-lt"/>
              </a:rPr>
              <a:t>Office of Public Works</a:t>
            </a:r>
            <a:endParaRPr dirty="0">
              <a:solidFill>
                <a:schemeClr val="bg1">
                  <a:alpha val="45000"/>
                </a:schemeClr>
              </a:solidFill>
              <a:latin typeface="+mn-lt"/>
            </a:endParaRPr>
          </a:p>
        </p:txBody>
      </p:sp>
    </p:spTree>
    <p:extLst>
      <p:ext uri="{BB962C8B-B14F-4D97-AF65-F5344CB8AC3E}">
        <p14:creationId xmlns:p14="http://schemas.microsoft.com/office/powerpoint/2010/main" val="1730965574"/>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403600" y="8089900"/>
            <a:ext cx="20980400" cy="5626100"/>
          </a:xfrm>
          <a:prstGeom prst="rect">
            <a:avLst/>
          </a:prstGeom>
        </p:spPr>
      </p:pic>
      <p:pic>
        <p:nvPicPr>
          <p:cNvPr id="8" name="Picture 7"/>
          <p:cNvPicPr>
            <a:picLocks noChangeAspect="1"/>
          </p:cNvPicPr>
          <p:nvPr userDrawn="1"/>
        </p:nvPicPr>
        <p:blipFill>
          <a:blip r:embed="rId3"/>
          <a:stretch>
            <a:fillRect/>
          </a:stretch>
        </p:blipFill>
        <p:spPr>
          <a:xfrm>
            <a:off x="135467" y="10236200"/>
            <a:ext cx="13004800" cy="3479800"/>
          </a:xfrm>
          <a:prstGeom prst="rect">
            <a:avLst/>
          </a:prstGeom>
        </p:spPr>
      </p:pic>
      <p:sp>
        <p:nvSpPr>
          <p:cNvPr id="10" name="Rialtas na hÉireann | Government of Ireland"/>
          <p:cNvSpPr txBox="1"/>
          <p:nvPr userDrawn="1"/>
        </p:nvSpPr>
        <p:spPr>
          <a:xfrm>
            <a:off x="1441449" y="12611805"/>
            <a:ext cx="5855770"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lang="en-GB" b="1" dirty="0" err="1" smtClean="0">
                <a:latin typeface="+mn-lt"/>
              </a:rPr>
              <a:t>Oifig</a:t>
            </a:r>
            <a:r>
              <a:rPr lang="en-GB" b="1" dirty="0" smtClean="0">
                <a:latin typeface="+mn-lt"/>
              </a:rPr>
              <a:t> </a:t>
            </a:r>
            <a:r>
              <a:rPr lang="en-GB" b="1" dirty="0" err="1" smtClean="0">
                <a:latin typeface="+mn-lt"/>
              </a:rPr>
              <a:t>na</a:t>
            </a:r>
            <a:r>
              <a:rPr lang="en-GB" b="1" dirty="0" smtClean="0">
                <a:latin typeface="+mn-lt"/>
              </a:rPr>
              <a:t> </a:t>
            </a:r>
            <a:r>
              <a:rPr lang="en-GB" b="1" dirty="0" err="1" smtClean="0">
                <a:latin typeface="+mn-lt"/>
              </a:rPr>
              <a:t>nOibreacha</a:t>
            </a:r>
            <a:r>
              <a:rPr lang="en-GB" b="1" dirty="0" smtClean="0">
                <a:latin typeface="+mn-lt"/>
              </a:rPr>
              <a:t> </a:t>
            </a:r>
            <a:r>
              <a:rPr lang="en-GB" b="1" dirty="0" err="1" smtClean="0">
                <a:latin typeface="+mn-lt"/>
              </a:rPr>
              <a:t>Poiblí</a:t>
            </a:r>
            <a:r>
              <a:rPr lang="en-GB" b="1" dirty="0" smtClean="0">
                <a:latin typeface="+mn-lt"/>
              </a:rPr>
              <a:t> </a:t>
            </a:r>
            <a:r>
              <a:rPr dirty="0" smtClean="0">
                <a:latin typeface="+mn-lt"/>
              </a:rPr>
              <a:t>| </a:t>
            </a:r>
            <a:r>
              <a:rPr lang="en-US" dirty="0" smtClean="0">
                <a:latin typeface="+mn-lt"/>
              </a:rPr>
              <a:t>Office of Public</a:t>
            </a:r>
            <a:r>
              <a:rPr lang="en-US" baseline="0" dirty="0" smtClean="0">
                <a:latin typeface="+mn-lt"/>
              </a:rPr>
              <a:t> Works</a:t>
            </a:r>
            <a:endParaRPr dirty="0">
              <a:latin typeface="+mn-lt"/>
            </a:endParaRPr>
          </a:p>
        </p:txBody>
      </p:sp>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Tree>
    <p:extLst>
      <p:ext uri="{BB962C8B-B14F-4D97-AF65-F5344CB8AC3E}">
        <p14:creationId xmlns:p14="http://schemas.microsoft.com/office/powerpoint/2010/main" val="1672440919"/>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Harp)">
    <p:bg>
      <p:bgPr>
        <a:solidFill>
          <a:srgbClr val="FFFFFF"/>
        </a:solid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5" name="Rialtas na hÉireann | Government of Ireland"/>
          <p:cNvSpPr txBox="1"/>
          <p:nvPr userDrawn="1"/>
        </p:nvSpPr>
        <p:spPr>
          <a:xfrm>
            <a:off x="1441449" y="12611805"/>
            <a:ext cx="5855770"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lang="en-GB" b="1" dirty="0" err="1" smtClean="0">
                <a:latin typeface="+mn-lt"/>
              </a:rPr>
              <a:t>Oifig</a:t>
            </a:r>
            <a:r>
              <a:rPr lang="en-GB" b="1" dirty="0" smtClean="0">
                <a:latin typeface="+mn-lt"/>
              </a:rPr>
              <a:t> </a:t>
            </a:r>
            <a:r>
              <a:rPr lang="en-GB" b="1" dirty="0" err="1" smtClean="0">
                <a:latin typeface="+mn-lt"/>
              </a:rPr>
              <a:t>na</a:t>
            </a:r>
            <a:r>
              <a:rPr lang="en-GB" b="1" dirty="0" smtClean="0">
                <a:latin typeface="+mn-lt"/>
              </a:rPr>
              <a:t> </a:t>
            </a:r>
            <a:r>
              <a:rPr lang="en-GB" b="1" dirty="0" err="1" smtClean="0">
                <a:latin typeface="+mn-lt"/>
              </a:rPr>
              <a:t>nOibreacha</a:t>
            </a:r>
            <a:r>
              <a:rPr lang="en-GB" b="1" dirty="0" smtClean="0">
                <a:latin typeface="+mn-lt"/>
              </a:rPr>
              <a:t> </a:t>
            </a:r>
            <a:r>
              <a:rPr lang="en-GB" b="1" dirty="0" err="1" smtClean="0">
                <a:latin typeface="+mn-lt"/>
              </a:rPr>
              <a:t>Poiblí</a:t>
            </a:r>
            <a:r>
              <a:rPr lang="en-GB" b="1" dirty="0" smtClean="0">
                <a:latin typeface="+mn-lt"/>
              </a:rPr>
              <a:t> </a:t>
            </a:r>
            <a:r>
              <a:rPr dirty="0" smtClean="0">
                <a:latin typeface="+mn-lt"/>
              </a:rPr>
              <a:t>| </a:t>
            </a:r>
            <a:r>
              <a:rPr lang="en-US" dirty="0" smtClean="0">
                <a:latin typeface="+mn-lt"/>
              </a:rPr>
              <a:t>Office of Public Works</a:t>
            </a:r>
            <a:endParaRPr dirty="0">
              <a:latin typeface="+mn-lt"/>
            </a:endParaRPr>
          </a:p>
        </p:txBody>
      </p:sp>
    </p:spTree>
    <p:extLst>
      <p:ext uri="{BB962C8B-B14F-4D97-AF65-F5344CB8AC3E}">
        <p14:creationId xmlns:p14="http://schemas.microsoft.com/office/powerpoint/2010/main" val="66035007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6000"/>
            <a:ext cx="11233150" cy="8644021"/>
          </a:xfrm>
          <a:prstGeom prst="rect">
            <a:avLst/>
          </a:prstGeom>
        </p:spPr>
        <p:txBody>
          <a:bodyPr/>
          <a:lstStyle>
            <a:lvl1pPr>
              <a:defRPr sz="6000">
                <a:latin typeface="+mn-lt"/>
              </a:defRPr>
            </a:lvl1pPr>
          </a:lstStyle>
          <a:p>
            <a:r>
              <a:rPr lang="en-US" smtClean="0"/>
              <a:t>Click icon to add picture</a:t>
            </a:r>
            <a:endParaRPr lang="en-US" dirty="0"/>
          </a:p>
        </p:txBody>
      </p:sp>
      <p:sp>
        <p:nvSpPr>
          <p:cNvPr id="8" name="Text Placeholder 4"/>
          <p:cNvSpPr>
            <a:spLocks noGrp="1"/>
          </p:cNvSpPr>
          <p:nvPr>
            <p:ph type="body" sz="quarter" idx="12"/>
          </p:nvPr>
        </p:nvSpPr>
        <p:spPr>
          <a:xfrm>
            <a:off x="1462298" y="3555999"/>
            <a:ext cx="9856787" cy="8644021"/>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ialtas na hÉireann | Government of Ireland"/>
          <p:cNvSpPr txBox="1"/>
          <p:nvPr userDrawn="1"/>
        </p:nvSpPr>
        <p:spPr>
          <a:xfrm>
            <a:off x="1441449" y="12611805"/>
            <a:ext cx="5855770"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lang="en-GB" b="1" dirty="0" err="1" smtClean="0">
                <a:latin typeface="+mn-lt"/>
              </a:rPr>
              <a:t>Oifig</a:t>
            </a:r>
            <a:r>
              <a:rPr lang="en-GB" b="1" dirty="0" smtClean="0">
                <a:latin typeface="+mn-lt"/>
              </a:rPr>
              <a:t> </a:t>
            </a:r>
            <a:r>
              <a:rPr lang="en-GB" b="1" dirty="0" err="1" smtClean="0">
                <a:latin typeface="+mn-lt"/>
              </a:rPr>
              <a:t>na</a:t>
            </a:r>
            <a:r>
              <a:rPr lang="en-GB" b="1" dirty="0" smtClean="0">
                <a:latin typeface="+mn-lt"/>
              </a:rPr>
              <a:t> </a:t>
            </a:r>
            <a:r>
              <a:rPr lang="en-GB" b="1" dirty="0" err="1" smtClean="0">
                <a:latin typeface="+mn-lt"/>
              </a:rPr>
              <a:t>nOibreacha</a:t>
            </a:r>
            <a:r>
              <a:rPr lang="en-GB" b="1" dirty="0" smtClean="0">
                <a:latin typeface="+mn-lt"/>
              </a:rPr>
              <a:t> </a:t>
            </a:r>
            <a:r>
              <a:rPr lang="en-GB" b="1" dirty="0" err="1" smtClean="0">
                <a:latin typeface="+mn-lt"/>
              </a:rPr>
              <a:t>Poiblí</a:t>
            </a:r>
            <a:r>
              <a:rPr lang="en-GB" b="1" dirty="0" smtClean="0">
                <a:latin typeface="+mn-lt"/>
              </a:rPr>
              <a:t> </a:t>
            </a:r>
            <a:r>
              <a:rPr dirty="0" smtClean="0">
                <a:latin typeface="+mn-lt"/>
              </a:rPr>
              <a:t>| </a:t>
            </a:r>
            <a:r>
              <a:rPr lang="en-US" dirty="0" smtClean="0">
                <a:latin typeface="+mn-lt"/>
              </a:rPr>
              <a:t>Office of Public Works</a:t>
            </a:r>
            <a:endParaRPr dirty="0">
              <a:latin typeface="+mn-lt"/>
            </a:endParaRPr>
          </a:p>
        </p:txBody>
      </p:sp>
    </p:spTree>
    <p:extLst>
      <p:ext uri="{BB962C8B-B14F-4D97-AF65-F5344CB8AC3E}">
        <p14:creationId xmlns:p14="http://schemas.microsoft.com/office/powerpoint/2010/main" val="50827598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2157112"/>
            <a:ext cx="9877339" cy="2901242"/>
          </a:xfrm>
          <a:prstGeom prst="rect">
            <a:avLst/>
          </a:prstGeom>
        </p:spPr>
        <p:txBody>
          <a:bodyPr anchor="t">
            <a:normAutofit/>
          </a:bodyPr>
          <a:lstStyle>
            <a:lvl1pPr algn="l">
              <a:lnSpc>
                <a:spcPct val="80000"/>
              </a:lnSpc>
              <a:defRPr sz="7000" b="1" cap="none" spc="0">
                <a:solidFill>
                  <a:srgbClr val="004E46"/>
                </a:solidFill>
                <a:latin typeface="+mn-lt"/>
                <a:ea typeface="Calibri" charset="0"/>
                <a:cs typeface="Calibri" charset="0"/>
              </a:defRPr>
            </a:lvl1pPr>
          </a:lstStyle>
          <a:p>
            <a:r>
              <a:rPr lang="en-US" dirty="0" smtClean="0"/>
              <a:t>Title Text</a:t>
            </a:r>
            <a:endParaRPr dirty="0"/>
          </a:p>
        </p:txBody>
      </p:sp>
      <p:sp>
        <p:nvSpPr>
          <p:cNvPr id="6" name="Picture Placeholder 5"/>
          <p:cNvSpPr>
            <a:spLocks noGrp="1"/>
          </p:cNvSpPr>
          <p:nvPr>
            <p:ph type="pic" sz="quarter" idx="10"/>
          </p:nvPr>
        </p:nvSpPr>
        <p:spPr>
          <a:xfrm>
            <a:off x="12007850" y="835377"/>
            <a:ext cx="11642982" cy="11397898"/>
          </a:xfrm>
          <a:prstGeom prst="rect">
            <a:avLst/>
          </a:prstGeom>
        </p:spPr>
        <p:txBody>
          <a:bodyPr/>
          <a:lstStyle>
            <a:lvl1pPr>
              <a:defRPr sz="6000">
                <a:latin typeface="+mn-lt"/>
              </a:defRPr>
            </a:lvl1pPr>
          </a:lstStyle>
          <a:p>
            <a:r>
              <a:rPr lang="en-US" smtClean="0"/>
              <a:t>Click icon to add picture</a:t>
            </a:r>
            <a:endParaRPr lang="en-US" dirty="0"/>
          </a:p>
        </p:txBody>
      </p:sp>
      <p:sp>
        <p:nvSpPr>
          <p:cNvPr id="3" name="Text Placeholder 2"/>
          <p:cNvSpPr>
            <a:spLocks noGrp="1"/>
          </p:cNvSpPr>
          <p:nvPr>
            <p:ph type="body" sz="quarter" idx="11"/>
          </p:nvPr>
        </p:nvSpPr>
        <p:spPr>
          <a:xfrm>
            <a:off x="1441450" y="946150"/>
            <a:ext cx="9877258" cy="808509"/>
          </a:xfrm>
          <a:prstGeom prst="rect">
            <a:avLst/>
          </a:prstGeom>
        </p:spPr>
        <p:txBody>
          <a:bodyPr/>
          <a:lstStyle>
            <a:lvl1pPr algn="l">
              <a:defRPr sz="3500" b="1">
                <a:solidFill>
                  <a:srgbClr val="B3B6A7"/>
                </a:solidFill>
                <a:latin typeface="+mn-lt"/>
              </a:defRPr>
            </a:lvl1pPr>
            <a:lvl2pPr algn="l">
              <a:defRPr sz="3500" b="1">
                <a:latin typeface="+mn-lt"/>
              </a:defRPr>
            </a:lvl2pPr>
            <a:lvl3pPr algn="l">
              <a:defRPr sz="3500" b="1">
                <a:latin typeface="+mn-lt"/>
              </a:defRPr>
            </a:lvl3pPr>
            <a:lvl4pPr algn="l">
              <a:defRPr sz="3500" b="1">
                <a:latin typeface="+mn-lt"/>
              </a:defRPr>
            </a:lvl4pPr>
            <a:lvl5pPr algn="l">
              <a:defRPr sz="3500" b="1">
                <a:latin typeface="+mn-lt"/>
              </a:defRPr>
            </a:lvl5pPr>
          </a:lstStyle>
          <a:p>
            <a:pPr lvl="0"/>
            <a:r>
              <a:rPr lang="en-US" smtClean="0"/>
              <a:t>Edit Master text styles</a:t>
            </a:r>
          </a:p>
        </p:txBody>
      </p:sp>
      <p:sp>
        <p:nvSpPr>
          <p:cNvPr id="5" name="Text Placeholder 4"/>
          <p:cNvSpPr>
            <a:spLocks noGrp="1"/>
          </p:cNvSpPr>
          <p:nvPr>
            <p:ph type="body" sz="quarter" idx="12"/>
          </p:nvPr>
        </p:nvSpPr>
        <p:spPr>
          <a:xfrm>
            <a:off x="1462088" y="5362575"/>
            <a:ext cx="9856787" cy="6870700"/>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ialtas na hÉireann | Government of Ireland"/>
          <p:cNvSpPr txBox="1"/>
          <p:nvPr userDrawn="1"/>
        </p:nvSpPr>
        <p:spPr>
          <a:xfrm>
            <a:off x="1441449" y="12611805"/>
            <a:ext cx="5855770"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lang="en-GB" b="1" dirty="0" err="1" smtClean="0">
                <a:latin typeface="+mn-lt"/>
              </a:rPr>
              <a:t>Oifig</a:t>
            </a:r>
            <a:r>
              <a:rPr lang="en-GB" b="1" dirty="0" smtClean="0">
                <a:latin typeface="+mn-lt"/>
              </a:rPr>
              <a:t> </a:t>
            </a:r>
            <a:r>
              <a:rPr lang="en-GB" b="1" dirty="0" err="1" smtClean="0">
                <a:latin typeface="+mn-lt"/>
              </a:rPr>
              <a:t>na</a:t>
            </a:r>
            <a:r>
              <a:rPr lang="en-GB" b="1" dirty="0" smtClean="0">
                <a:latin typeface="+mn-lt"/>
              </a:rPr>
              <a:t> </a:t>
            </a:r>
            <a:r>
              <a:rPr lang="en-GB" b="1" dirty="0" err="1" smtClean="0">
                <a:latin typeface="+mn-lt"/>
              </a:rPr>
              <a:t>nOibreacha</a:t>
            </a:r>
            <a:r>
              <a:rPr lang="en-GB" b="1" dirty="0" smtClean="0">
                <a:latin typeface="+mn-lt"/>
              </a:rPr>
              <a:t> </a:t>
            </a:r>
            <a:r>
              <a:rPr lang="en-GB" b="1" dirty="0" err="1" smtClean="0">
                <a:latin typeface="+mn-lt"/>
              </a:rPr>
              <a:t>Poiblí</a:t>
            </a:r>
            <a:r>
              <a:rPr lang="en-GB" b="1" dirty="0" smtClean="0">
                <a:latin typeface="+mn-lt"/>
              </a:rPr>
              <a:t> </a:t>
            </a:r>
            <a:r>
              <a:rPr dirty="0" smtClean="0">
                <a:latin typeface="+mn-lt"/>
              </a:rPr>
              <a:t>| </a:t>
            </a:r>
            <a:r>
              <a:rPr lang="en-US" dirty="0" smtClean="0">
                <a:latin typeface="+mn-lt"/>
              </a:rPr>
              <a:t>Office of Public Works</a:t>
            </a:r>
            <a:endParaRPr dirty="0">
              <a:latin typeface="+mn-lt"/>
            </a:endParaRPr>
          </a:p>
        </p:txBody>
      </p:sp>
    </p:spTree>
    <p:extLst>
      <p:ext uri="{BB962C8B-B14F-4D97-AF65-F5344CB8AC3E}">
        <p14:creationId xmlns:p14="http://schemas.microsoft.com/office/powerpoint/2010/main" val="1241443098"/>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3708970" y="9482323"/>
            <a:ext cx="18897030" cy="3006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 name="Rialtas na hÉireann | Government of Ireland"/>
          <p:cNvSpPr txBox="1"/>
          <p:nvPr/>
        </p:nvSpPr>
        <p:spPr>
          <a:xfrm>
            <a:off x="1441449" y="12611805"/>
            <a:ext cx="5791650"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smtClean="0">
                <a:latin typeface="+mn-lt"/>
              </a:rPr>
              <a:t> </a:t>
            </a:r>
            <a:r>
              <a:rPr lang="en-GB" b="1" dirty="0" err="1" smtClean="0">
                <a:latin typeface="+mn-lt"/>
              </a:rPr>
              <a:t>Oifig</a:t>
            </a:r>
            <a:r>
              <a:rPr lang="en-GB" b="1" dirty="0" smtClean="0">
                <a:latin typeface="+mn-lt"/>
              </a:rPr>
              <a:t> </a:t>
            </a:r>
            <a:r>
              <a:rPr lang="en-GB" b="1" dirty="0" err="1" smtClean="0">
                <a:latin typeface="+mn-lt"/>
              </a:rPr>
              <a:t>na</a:t>
            </a:r>
            <a:r>
              <a:rPr lang="en-GB" b="1" dirty="0" smtClean="0">
                <a:latin typeface="+mn-lt"/>
              </a:rPr>
              <a:t> </a:t>
            </a:r>
            <a:r>
              <a:rPr lang="en-GB" b="1" dirty="0" err="1" smtClean="0">
                <a:latin typeface="+mn-lt"/>
              </a:rPr>
              <a:t>nOibreacha</a:t>
            </a:r>
            <a:r>
              <a:rPr lang="en-GB" b="1" dirty="0" smtClean="0">
                <a:latin typeface="+mn-lt"/>
              </a:rPr>
              <a:t> </a:t>
            </a:r>
            <a:r>
              <a:rPr lang="en-GB" b="1" dirty="0" err="1" smtClean="0">
                <a:latin typeface="+mn-lt"/>
              </a:rPr>
              <a:t>Poiblí</a:t>
            </a:r>
            <a:r>
              <a:rPr lang="en-GB" b="1" baseline="0" dirty="0" smtClean="0">
                <a:latin typeface="+mn-lt"/>
              </a:rPr>
              <a:t> </a:t>
            </a:r>
            <a:r>
              <a:rPr dirty="0" smtClean="0">
                <a:latin typeface="+mn-lt"/>
              </a:rPr>
              <a:t>|</a:t>
            </a:r>
            <a:r>
              <a:rPr lang="en-GB" baseline="0" dirty="0" smtClean="0">
                <a:latin typeface="+mn-lt"/>
              </a:rPr>
              <a:t> </a:t>
            </a:r>
            <a:r>
              <a:rPr lang="en-US" dirty="0" smtClean="0">
                <a:latin typeface="+mn-lt"/>
              </a:rPr>
              <a:t>Office of Public</a:t>
            </a:r>
            <a:r>
              <a:rPr lang="en-US" baseline="0" dirty="0" smtClean="0">
                <a:latin typeface="+mn-lt"/>
              </a:rPr>
              <a:t> Works</a:t>
            </a:r>
            <a:endParaRPr dirty="0">
              <a:latin typeface="+mn-lt"/>
            </a:endParaRPr>
          </a:p>
        </p:txBody>
      </p:sp>
      <p:pic>
        <p:nvPicPr>
          <p:cNvPr id="9" name="Picture 8"/>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21704968" y="950497"/>
            <a:ext cx="1474548" cy="2009274"/>
          </a:xfrm>
          <a:prstGeom prst="rect">
            <a:avLst/>
          </a:prstGeom>
        </p:spPr>
      </p:pic>
      <p:sp>
        <p:nvSpPr>
          <p:cNvPr id="3" name="Text Placeholder 2"/>
          <p:cNvSpPr>
            <a:spLocks noGrp="1"/>
          </p:cNvSpPr>
          <p:nvPr>
            <p:ph type="body" idx="1"/>
          </p:nvPr>
        </p:nvSpPr>
        <p:spPr>
          <a:xfrm>
            <a:off x="1441449" y="3651250"/>
            <a:ext cx="19252867" cy="8702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Title Placeholder 3"/>
          <p:cNvSpPr>
            <a:spLocks noGrp="1"/>
          </p:cNvSpPr>
          <p:nvPr>
            <p:ph type="title"/>
          </p:nvPr>
        </p:nvSpPr>
        <p:spPr>
          <a:xfrm>
            <a:off x="1411042" y="742245"/>
            <a:ext cx="19283274" cy="2286000"/>
          </a:xfrm>
          <a:prstGeom prst="rect">
            <a:avLst/>
          </a:prstGeom>
        </p:spPr>
        <p:txBody>
          <a:bodyPr vert="horz" lIns="91440" tIns="45720" rIns="91440" bIns="45720" rtlCol="0" anchor="t">
            <a:normAutofit/>
          </a:bodyPr>
          <a:lstStyle/>
          <a:p>
            <a:r>
              <a:rPr lang="en-US" dirty="0" smtClean="0"/>
              <a:t>Title Text</a:t>
            </a: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62" r:id="rId2"/>
    <p:sldLayoutId id="2147483658" r:id="rId3"/>
    <p:sldLayoutId id="2147483663" r:id="rId4"/>
    <p:sldLayoutId id="2147483665" r:id="rId5"/>
    <p:sldLayoutId id="2147483664" r:id="rId6"/>
    <p:sldLayoutId id="2147483666" r:id="rId7"/>
    <p:sldLayoutId id="2147483660" r:id="rId8"/>
    <p:sldLayoutId id="2147483669" r:id="rId9"/>
    <p:sldLayoutId id="2147483668" r:id="rId10"/>
    <p:sldLayoutId id="2147483659" r:id="rId11"/>
    <p:sldLayoutId id="2147483667" r:id="rId12"/>
  </p:sldLayoutIdLst>
  <p:transition spd="med"/>
  <p:timing>
    <p:tnLst>
      <p:par>
        <p:cTn id="1" dur="indefinite" restart="never" nodeType="tmRoot"/>
      </p:par>
    </p:tnLst>
  </p:timing>
  <p:txStyles>
    <p:title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p:titleStyle>
    <p:body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p:bodyStyle>
    <p:otherStyle>
      <a:lvl1pPr marL="0" marR="0" indent="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1pPr>
      <a:lvl2pPr marL="0" marR="0" indent="228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2pPr>
      <a:lvl3pPr marL="0" marR="0" indent="457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3pPr>
      <a:lvl4pPr marL="0" marR="0" indent="685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4pPr>
      <a:lvl5pPr marL="0" marR="0" indent="9144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5pPr>
      <a:lvl6pPr marL="0" marR="0" indent="11430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6pPr>
      <a:lvl7pPr marL="0" marR="0" indent="1371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7pPr>
      <a:lvl8pPr marL="0" marR="0" indent="1600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8pPr>
      <a:lvl9pPr marL="0" marR="0" indent="1828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dbei.gov.ie/en/Publications/Publication-files/Return-to-Work-Safely-Protocol.pdf"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2.hse.ie/coronavirus/" TargetMode="External"/><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hyperlink" Target="https://www.hse.ie/eng/services/news/newsfeatures/covid19-updates/partner-resourc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2.hse.ie/coronavirus/"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sz="9600" b="1" dirty="0">
                <a:solidFill>
                  <a:schemeClr val="bg1"/>
                </a:solidFill>
              </a:rPr>
              <a:t/>
            </a:r>
            <a:br>
              <a:rPr lang="en-IE" sz="9600" b="1" dirty="0">
                <a:solidFill>
                  <a:schemeClr val="bg1"/>
                </a:solidFill>
              </a:rPr>
            </a:br>
            <a:r>
              <a:rPr lang="en-IE" sz="9600" b="1" dirty="0">
                <a:solidFill>
                  <a:schemeClr val="bg1"/>
                </a:solidFill>
              </a:rPr>
              <a:t/>
            </a:r>
            <a:br>
              <a:rPr lang="en-IE" sz="9600" b="1" dirty="0">
                <a:solidFill>
                  <a:schemeClr val="bg1"/>
                </a:solidFill>
              </a:rPr>
            </a:br>
            <a:r>
              <a:rPr lang="en-IE" sz="9600" b="1" dirty="0" smtClean="0">
                <a:solidFill>
                  <a:schemeClr val="bg1"/>
                </a:solidFill>
                <a:latin typeface="Calibri" panose="020F0502020204030204" pitchFamily="34" charset="0"/>
                <a:cs typeface="Calibri" panose="020F0502020204030204" pitchFamily="34" charset="0"/>
              </a:rPr>
              <a:t>COVID-19 Worker Representative</a:t>
            </a:r>
            <a:r>
              <a:rPr lang="en-IE" sz="9600" b="1" dirty="0">
                <a:solidFill>
                  <a:schemeClr val="bg1"/>
                </a:solidFill>
              </a:rPr>
              <a:t/>
            </a:r>
            <a:br>
              <a:rPr lang="en-IE" sz="9600" b="1" dirty="0">
                <a:solidFill>
                  <a:schemeClr val="bg1"/>
                </a:solidFill>
              </a:rPr>
            </a:br>
            <a:r>
              <a:rPr lang="en-IE" sz="9600" b="1" dirty="0">
                <a:solidFill>
                  <a:schemeClr val="bg1"/>
                </a:solidFill>
              </a:rPr>
              <a:t/>
            </a:r>
            <a:br>
              <a:rPr lang="en-IE" sz="9600" b="1" dirty="0">
                <a:solidFill>
                  <a:schemeClr val="bg1"/>
                </a:solidFill>
              </a:rPr>
            </a:br>
            <a:endParaRPr lang="en-IE" sz="9600" b="1" dirty="0">
              <a:solidFill>
                <a:schemeClr val="bg1"/>
              </a:solidFill>
            </a:endParaRPr>
          </a:p>
        </p:txBody>
      </p:sp>
      <p:sp>
        <p:nvSpPr>
          <p:cNvPr id="3" name="Text Placeholder 2"/>
          <p:cNvSpPr>
            <a:spLocks noGrp="1"/>
          </p:cNvSpPr>
          <p:nvPr>
            <p:ph type="body" sz="quarter" idx="1"/>
          </p:nvPr>
        </p:nvSpPr>
        <p:spPr/>
        <p:txBody>
          <a:bodyPr/>
          <a:lstStyle/>
          <a:p>
            <a:r>
              <a:rPr lang="en-US" dirty="0" smtClean="0">
                <a:latin typeface="Calibri" panose="020F0502020204030204" pitchFamily="34" charset="0"/>
                <a:cs typeface="Calibri" panose="020F0502020204030204" pitchFamily="34" charset="0"/>
              </a:rPr>
              <a:t>Revision DRAFT 0.1</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567461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084" y="946150"/>
            <a:ext cx="17707422" cy="2286000"/>
          </a:xfrm>
        </p:spPr>
        <p:txBody>
          <a:bodyPr>
            <a:normAutofit/>
          </a:bodyPr>
          <a:lstStyle/>
          <a:p>
            <a:r>
              <a:rPr lang="en-IE" sz="8600" dirty="0" smtClean="0">
                <a:latin typeface="Calibri" panose="020F0502020204030204" pitchFamily="34" charset="0"/>
                <a:cs typeface="Calibri" panose="020F0502020204030204" pitchFamily="34" charset="0"/>
              </a:rPr>
              <a:t>Remember!</a:t>
            </a:r>
            <a:endParaRPr lang="en-IE" sz="86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39442" y="600033"/>
            <a:ext cx="1887874" cy="1823331"/>
          </a:xfrm>
          <a:prstGeom prst="rect">
            <a:avLst/>
          </a:prstGeom>
        </p:spPr>
      </p:pic>
      <p:sp>
        <p:nvSpPr>
          <p:cNvPr id="8" name="Rectangle 7"/>
          <p:cNvSpPr/>
          <p:nvPr/>
        </p:nvSpPr>
        <p:spPr>
          <a:xfrm>
            <a:off x="1679170" y="3075709"/>
            <a:ext cx="19834167" cy="7725192"/>
          </a:xfrm>
          <a:prstGeom prst="rect">
            <a:avLst/>
          </a:prstGeom>
        </p:spPr>
        <p:txBody>
          <a:bodyPr wrap="square">
            <a:spAutoFit/>
          </a:bodyPr>
          <a:lstStyle/>
          <a:p>
            <a:pPr algn="l"/>
            <a:r>
              <a:rPr lang="en-GB" sz="4800" dirty="0" smtClean="0"/>
              <a:t>Ensure you do not put yourself at risk while carrying out your duties.</a:t>
            </a:r>
          </a:p>
          <a:p>
            <a:pPr algn="l"/>
            <a:endParaRPr lang="en-GB" sz="4800" dirty="0"/>
          </a:p>
          <a:p>
            <a:pPr algn="l"/>
            <a:r>
              <a:rPr lang="en-GB" sz="4800" dirty="0" smtClean="0"/>
              <a:t>Be cognisant </a:t>
            </a:r>
            <a:r>
              <a:rPr lang="en-GB" sz="4800" dirty="0"/>
              <a:t>of the need at times for discretion and confidentiality. </a:t>
            </a:r>
            <a:endParaRPr lang="en-GB" sz="4800" dirty="0" smtClean="0"/>
          </a:p>
          <a:p>
            <a:pPr algn="l"/>
            <a:endParaRPr lang="en-GB" sz="4800" dirty="0"/>
          </a:p>
          <a:p>
            <a:pPr algn="l"/>
            <a:r>
              <a:rPr lang="en-GB" sz="4800" dirty="0" smtClean="0"/>
              <a:t>The situation is constantly evolving, so additional duties may be added or amended in line with Government/OPW </a:t>
            </a:r>
            <a:r>
              <a:rPr lang="en-GB" sz="4800" dirty="0" smtClean="0"/>
              <a:t>updates</a:t>
            </a:r>
            <a:r>
              <a:rPr lang="en-GB" sz="4800" dirty="0"/>
              <a:t>.</a:t>
            </a:r>
            <a:r>
              <a:rPr lang="en-GB" sz="4800" dirty="0" smtClean="0"/>
              <a:t> </a:t>
            </a:r>
            <a:endParaRPr lang="en-GB" sz="4800" dirty="0" smtClean="0"/>
          </a:p>
          <a:p>
            <a:pPr algn="l"/>
            <a:endParaRPr lang="en-GB" sz="4800" dirty="0"/>
          </a:p>
          <a:p>
            <a:pPr algn="l"/>
            <a:r>
              <a:rPr lang="en-IE" b="1" dirty="0">
                <a:solidFill>
                  <a:srgbClr val="C00000"/>
                </a:solidFill>
              </a:rPr>
              <a:t>Compliance with control measures is the responsibility of everyone.</a:t>
            </a:r>
            <a:endParaRPr lang="en-IE" dirty="0">
              <a:solidFill>
                <a:srgbClr val="C00000"/>
              </a:solidFill>
            </a:endParaRPr>
          </a:p>
          <a:p>
            <a:pPr algn="l"/>
            <a:endParaRPr lang="en-IE" sz="4800" dirty="0"/>
          </a:p>
        </p:txBody>
      </p:sp>
    </p:spTree>
    <p:extLst>
      <p:ext uri="{BB962C8B-B14F-4D97-AF65-F5344CB8AC3E}">
        <p14:creationId xmlns:p14="http://schemas.microsoft.com/office/powerpoint/2010/main" val="314405245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084" y="946150"/>
            <a:ext cx="17707422" cy="2286000"/>
          </a:xfrm>
        </p:spPr>
        <p:txBody>
          <a:bodyPr>
            <a:normAutofit/>
          </a:bodyPr>
          <a:lstStyle/>
          <a:p>
            <a:r>
              <a:rPr lang="en-IE" sz="8600" dirty="0" smtClean="0">
                <a:latin typeface="Calibri" panose="020F0502020204030204" pitchFamily="34" charset="0"/>
                <a:cs typeface="Calibri" panose="020F0502020204030204" pitchFamily="34" charset="0"/>
              </a:rPr>
              <a:t>Other Material to Reference</a:t>
            </a:r>
            <a:endParaRPr lang="en-IE" sz="86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39442" y="600033"/>
            <a:ext cx="1887874" cy="1823331"/>
          </a:xfrm>
          <a:prstGeom prst="rect">
            <a:avLst/>
          </a:prstGeom>
        </p:spPr>
      </p:pic>
      <p:sp>
        <p:nvSpPr>
          <p:cNvPr id="8" name="Rectangle 7"/>
          <p:cNvSpPr/>
          <p:nvPr/>
        </p:nvSpPr>
        <p:spPr>
          <a:xfrm>
            <a:off x="1679170" y="3075709"/>
            <a:ext cx="20467598" cy="7109639"/>
          </a:xfrm>
          <a:prstGeom prst="rect">
            <a:avLst/>
          </a:prstGeom>
        </p:spPr>
        <p:txBody>
          <a:bodyPr wrap="square">
            <a:spAutoFit/>
          </a:bodyPr>
          <a:lstStyle/>
          <a:p>
            <a:pPr algn="l"/>
            <a:r>
              <a:rPr lang="en-IE" sz="4800" dirty="0" smtClean="0">
                <a:latin typeface="Calibri" panose="020F0502020204030204" pitchFamily="34" charset="0"/>
                <a:cs typeface="Calibri" panose="020F0502020204030204" pitchFamily="34" charset="0"/>
              </a:rPr>
              <a:t>This presentation should be viewed with reference to the following documents: </a:t>
            </a:r>
          </a:p>
          <a:p>
            <a:pPr algn="l"/>
            <a:endParaRPr lang="en-IE" sz="4800" dirty="0">
              <a:latin typeface="Calibri" panose="020F0502020204030204" pitchFamily="34" charset="0"/>
              <a:cs typeface="Calibri" panose="020F0502020204030204" pitchFamily="34" charset="0"/>
            </a:endParaRPr>
          </a:p>
          <a:p>
            <a:pPr marL="685800" indent="-685800" algn="l">
              <a:lnSpc>
                <a:spcPct val="150000"/>
              </a:lnSpc>
              <a:buFont typeface="Wingdings" panose="05000000000000000000" pitchFamily="2" charset="2"/>
              <a:buChar char="Ø"/>
            </a:pPr>
            <a:r>
              <a:rPr lang="en-IE" sz="4800" dirty="0">
                <a:latin typeface="Calibri" panose="020F0502020204030204" pitchFamily="34" charset="0"/>
                <a:cs typeface="Calibri" panose="020F0502020204030204" pitchFamily="34" charset="0"/>
              </a:rPr>
              <a:t>COVID-19 Risk Assessments</a:t>
            </a:r>
          </a:p>
          <a:p>
            <a:pPr marL="68580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COVID-19 Induction</a:t>
            </a:r>
            <a:endParaRPr lang="en-IE" sz="4800" dirty="0">
              <a:latin typeface="Calibri" panose="020F0502020204030204" pitchFamily="34" charset="0"/>
              <a:cs typeface="Calibri" panose="020F0502020204030204" pitchFamily="34" charset="0"/>
            </a:endParaRPr>
          </a:p>
          <a:p>
            <a:pPr marL="68580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COVID-19 Checklists</a:t>
            </a:r>
            <a:endParaRPr lang="en-IE" sz="4800" dirty="0">
              <a:latin typeface="Calibri" panose="020F0502020204030204" pitchFamily="34" charset="0"/>
              <a:cs typeface="Calibri" panose="020F0502020204030204" pitchFamily="34" charset="0"/>
            </a:endParaRPr>
          </a:p>
          <a:p>
            <a:pPr marL="68580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COVID-19 First Aid Responder Guidance</a:t>
            </a:r>
            <a:endParaRPr lang="en-IE" sz="4800" dirty="0">
              <a:latin typeface="Calibri" panose="020F0502020204030204" pitchFamily="34" charset="0"/>
              <a:cs typeface="Calibri" panose="020F0502020204030204" pitchFamily="34" charset="0"/>
            </a:endParaRPr>
          </a:p>
          <a:p>
            <a:pPr marL="68580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Site/Office Specific Risk Assessment and/or Procedures</a:t>
            </a:r>
            <a:endParaRPr lang="en-IE"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568729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Picture Placeholder 2"/>
          <p:cNvSpPr>
            <a:spLocks noGrp="1"/>
          </p:cNvSpPr>
          <p:nvPr>
            <p:ph type="pic" sz="quarter" idx="10"/>
          </p:nvPr>
        </p:nvSpPr>
        <p:spPr/>
      </p:sp>
      <p:sp>
        <p:nvSpPr>
          <p:cNvPr id="4" name="Text Placeholder 3"/>
          <p:cNvSpPr>
            <a:spLocks noGrp="1"/>
          </p:cNvSpPr>
          <p:nvPr>
            <p:ph type="body" sz="quarter" idx="12"/>
          </p:nvPr>
        </p:nvSpPr>
        <p:spPr/>
        <p:txBody>
          <a:bodyPr/>
          <a:lstStyle/>
          <a:p>
            <a:endParaRPr lang="en-IE"/>
          </a:p>
        </p:txBody>
      </p:sp>
      <p:pic>
        <p:nvPicPr>
          <p:cNvPr id="5" name="Picture 4"/>
          <p:cNvPicPr preferRelativeResize="0">
            <a:picLocks noChangeAspect="1"/>
          </p:cNvPicPr>
          <p:nvPr/>
        </p:nvPicPr>
        <p:blipFill>
          <a:blip r:embed="rId2"/>
          <a:stretch>
            <a:fillRect/>
          </a:stretch>
        </p:blipFill>
        <p:spPr>
          <a:xfrm>
            <a:off x="-60960" y="-34290"/>
            <a:ext cx="24444960" cy="13750290"/>
          </a:xfrm>
          <a:prstGeom prst="rect">
            <a:avLst/>
          </a:prstGeom>
        </p:spPr>
      </p:pic>
    </p:spTree>
    <p:extLst>
      <p:ext uri="{BB962C8B-B14F-4D97-AF65-F5344CB8AC3E}">
        <p14:creationId xmlns:p14="http://schemas.microsoft.com/office/powerpoint/2010/main" val="282819022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sz="9600" b="1" dirty="0">
                <a:solidFill>
                  <a:schemeClr val="bg1"/>
                </a:solidFill>
              </a:rPr>
              <a:t/>
            </a:r>
            <a:br>
              <a:rPr lang="en-IE" sz="9600" b="1" dirty="0">
                <a:solidFill>
                  <a:schemeClr val="bg1"/>
                </a:solidFill>
              </a:rPr>
            </a:br>
            <a:r>
              <a:rPr lang="en-IE" sz="9600" b="1" dirty="0">
                <a:solidFill>
                  <a:schemeClr val="bg1"/>
                </a:solidFill>
              </a:rPr>
              <a:t/>
            </a:r>
            <a:br>
              <a:rPr lang="en-IE" sz="9600" b="1" dirty="0">
                <a:solidFill>
                  <a:schemeClr val="bg1"/>
                </a:solidFill>
              </a:rPr>
            </a:br>
            <a:r>
              <a:rPr lang="en-IE" sz="9600" b="1" dirty="0">
                <a:solidFill>
                  <a:schemeClr val="bg1"/>
                </a:solidFill>
                <a:latin typeface="Calibri" panose="020F0502020204030204" pitchFamily="34" charset="0"/>
                <a:cs typeface="Calibri" panose="020F0502020204030204" pitchFamily="34" charset="0"/>
              </a:rPr>
              <a:t>T</a:t>
            </a:r>
            <a:r>
              <a:rPr lang="en-IE" sz="9600" b="1" dirty="0" smtClean="0">
                <a:solidFill>
                  <a:schemeClr val="bg1"/>
                </a:solidFill>
                <a:latin typeface="Calibri" panose="020F0502020204030204" pitchFamily="34" charset="0"/>
                <a:cs typeface="Calibri" panose="020F0502020204030204" pitchFamily="34" charset="0"/>
              </a:rPr>
              <a:t>hank you for your attention</a:t>
            </a:r>
            <a:r>
              <a:rPr lang="en-IE" sz="9600" b="1" dirty="0">
                <a:solidFill>
                  <a:schemeClr val="bg1"/>
                </a:solidFill>
              </a:rPr>
              <a:t/>
            </a:r>
            <a:br>
              <a:rPr lang="en-IE" sz="9600" b="1" dirty="0">
                <a:solidFill>
                  <a:schemeClr val="bg1"/>
                </a:solidFill>
              </a:rPr>
            </a:br>
            <a:r>
              <a:rPr lang="en-IE" sz="9600" b="1" dirty="0">
                <a:solidFill>
                  <a:schemeClr val="bg1"/>
                </a:solidFill>
              </a:rPr>
              <a:t/>
            </a:r>
            <a:br>
              <a:rPr lang="en-IE" sz="9600" b="1" dirty="0">
                <a:solidFill>
                  <a:schemeClr val="bg1"/>
                </a:solidFill>
              </a:rPr>
            </a:br>
            <a:endParaRPr lang="en-IE" sz="9600" b="1" dirty="0">
              <a:solidFill>
                <a:schemeClr val="bg1"/>
              </a:solidFill>
            </a:endParaRPr>
          </a:p>
        </p:txBody>
      </p:sp>
    </p:spTree>
    <p:extLst>
      <p:ext uri="{BB962C8B-B14F-4D97-AF65-F5344CB8AC3E}">
        <p14:creationId xmlns:p14="http://schemas.microsoft.com/office/powerpoint/2010/main" val="313840050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084" y="946150"/>
            <a:ext cx="17707422" cy="2286000"/>
          </a:xfrm>
        </p:spPr>
        <p:txBody>
          <a:bodyPr>
            <a:normAutofit/>
          </a:bodyPr>
          <a:lstStyle/>
          <a:p>
            <a:r>
              <a:rPr lang="en-IE" sz="8600" dirty="0" smtClean="0">
                <a:latin typeface="Calibri" panose="020F0502020204030204" pitchFamily="34" charset="0"/>
                <a:cs typeface="Calibri" panose="020F0502020204030204" pitchFamily="34" charset="0"/>
              </a:rPr>
              <a:t>COVID-19 Worker Representative</a:t>
            </a:r>
            <a:endParaRPr lang="en-IE" sz="86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39442" y="600033"/>
            <a:ext cx="1887874" cy="1823331"/>
          </a:xfrm>
          <a:prstGeom prst="rect">
            <a:avLst/>
          </a:prstGeom>
        </p:spPr>
      </p:pic>
      <p:sp>
        <p:nvSpPr>
          <p:cNvPr id="8" name="Rectangle 7"/>
          <p:cNvSpPr/>
          <p:nvPr/>
        </p:nvSpPr>
        <p:spPr>
          <a:xfrm>
            <a:off x="1679170" y="3075709"/>
            <a:ext cx="19834167" cy="7478970"/>
          </a:xfrm>
          <a:prstGeom prst="rect">
            <a:avLst/>
          </a:prstGeom>
        </p:spPr>
        <p:txBody>
          <a:bodyPr wrap="square">
            <a:spAutoFit/>
          </a:bodyPr>
          <a:lstStyle/>
          <a:p>
            <a:pPr algn="l"/>
            <a:r>
              <a:rPr lang="en-IE" sz="4800" dirty="0">
                <a:latin typeface="Calibri" panose="020F0502020204030204" pitchFamily="34" charset="0"/>
                <a:cs typeface="Calibri" panose="020F0502020204030204" pitchFamily="34" charset="0"/>
              </a:rPr>
              <a:t>This </a:t>
            </a:r>
            <a:r>
              <a:rPr lang="en-IE" sz="4800" dirty="0" smtClean="0">
                <a:latin typeface="Calibri" panose="020F0502020204030204" pitchFamily="34" charset="0"/>
                <a:cs typeface="Calibri" panose="020F0502020204030204" pitchFamily="34" charset="0"/>
              </a:rPr>
              <a:t>aim of this presentation </a:t>
            </a:r>
            <a:r>
              <a:rPr lang="en-IE" sz="4800" dirty="0">
                <a:latin typeface="Calibri" panose="020F0502020204030204" pitchFamily="34" charset="0"/>
                <a:cs typeface="Calibri" panose="020F0502020204030204" pitchFamily="34" charset="0"/>
              </a:rPr>
              <a:t>is to </a:t>
            </a:r>
            <a:r>
              <a:rPr lang="en-IE" sz="4800" dirty="0" smtClean="0">
                <a:latin typeface="Calibri" panose="020F0502020204030204" pitchFamily="34" charset="0"/>
                <a:cs typeface="Calibri" panose="020F0502020204030204" pitchFamily="34" charset="0"/>
              </a:rPr>
              <a:t>outline the roles and responsibilities of the COVID-19 Worker Representative.</a:t>
            </a:r>
            <a:endParaRPr lang="en-IE" sz="4800" dirty="0">
              <a:latin typeface="Calibri" panose="020F0502020204030204" pitchFamily="34" charset="0"/>
              <a:cs typeface="Calibri" panose="020F0502020204030204" pitchFamily="34" charset="0"/>
            </a:endParaRPr>
          </a:p>
          <a:p>
            <a:pPr algn="l"/>
            <a:endParaRPr lang="en-IE" sz="4800" dirty="0">
              <a:latin typeface="Calibri" panose="020F0502020204030204" pitchFamily="34" charset="0"/>
              <a:cs typeface="Calibri" panose="020F0502020204030204" pitchFamily="34" charset="0"/>
            </a:endParaRPr>
          </a:p>
          <a:p>
            <a:pPr algn="l"/>
            <a:r>
              <a:rPr lang="en-IE" sz="4800" dirty="0">
                <a:latin typeface="Calibri" panose="020F0502020204030204" pitchFamily="34" charset="0"/>
                <a:cs typeface="Calibri" panose="020F0502020204030204" pitchFamily="34" charset="0"/>
              </a:rPr>
              <a:t>It covers:</a:t>
            </a:r>
          </a:p>
          <a:p>
            <a:pPr marL="685800" indent="-685800" algn="l">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Who is a COVID-19 Worker Representative</a:t>
            </a:r>
            <a:endParaRPr lang="en-IE" sz="4800" dirty="0">
              <a:latin typeface="Calibri" panose="020F0502020204030204" pitchFamily="34" charset="0"/>
              <a:cs typeface="Calibri" panose="020F0502020204030204" pitchFamily="34" charset="0"/>
            </a:endParaRPr>
          </a:p>
          <a:p>
            <a:pPr marL="685800" indent="-685800" algn="l">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What is the role of the </a:t>
            </a:r>
            <a:r>
              <a:rPr lang="en-IE" sz="4800" dirty="0">
                <a:latin typeface="Calibri" panose="020F0502020204030204" pitchFamily="34" charset="0"/>
                <a:cs typeface="Calibri" panose="020F0502020204030204" pitchFamily="34" charset="0"/>
              </a:rPr>
              <a:t>COVID-19 Worker Representative</a:t>
            </a:r>
          </a:p>
          <a:p>
            <a:pPr marL="685800" indent="-685800" algn="l">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What are their responsibilities</a:t>
            </a:r>
            <a:endParaRPr lang="en-IE" sz="4800" dirty="0">
              <a:latin typeface="Calibri" panose="020F0502020204030204" pitchFamily="34" charset="0"/>
              <a:cs typeface="Calibri" panose="020F0502020204030204" pitchFamily="34" charset="0"/>
            </a:endParaRPr>
          </a:p>
          <a:p>
            <a:pPr marL="685800" indent="-685800" algn="l">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Reference material</a:t>
            </a:r>
            <a:endParaRPr lang="en-IE" sz="4800" dirty="0">
              <a:latin typeface="Calibri" panose="020F0502020204030204" pitchFamily="34" charset="0"/>
              <a:cs typeface="Calibri" panose="020F0502020204030204" pitchFamily="34" charset="0"/>
            </a:endParaRPr>
          </a:p>
          <a:p>
            <a:pPr algn="l"/>
            <a:endParaRPr lang="en-IE" sz="4800" dirty="0">
              <a:latin typeface="Calibri" panose="020F0502020204030204" pitchFamily="34" charset="0"/>
              <a:cs typeface="Calibri" panose="020F0502020204030204" pitchFamily="34" charset="0"/>
            </a:endParaRPr>
          </a:p>
          <a:p>
            <a:pPr algn="l"/>
            <a:r>
              <a:rPr lang="en-IE" sz="4800" dirty="0">
                <a:latin typeface="Calibri" panose="020F0502020204030204" pitchFamily="34" charset="0"/>
                <a:cs typeface="Calibri" panose="020F0502020204030204" pitchFamily="34" charset="0"/>
              </a:rPr>
              <a:t>This presentation will be reviewed and updated as necessary.</a:t>
            </a:r>
          </a:p>
        </p:txBody>
      </p:sp>
    </p:spTree>
    <p:extLst>
      <p:ext uri="{BB962C8B-B14F-4D97-AF65-F5344CB8AC3E}">
        <p14:creationId xmlns:p14="http://schemas.microsoft.com/office/powerpoint/2010/main" val="391600709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084" y="946150"/>
            <a:ext cx="17707422" cy="2286000"/>
          </a:xfrm>
        </p:spPr>
        <p:txBody>
          <a:bodyPr>
            <a:normAutofit/>
          </a:bodyPr>
          <a:lstStyle/>
          <a:p>
            <a:r>
              <a:rPr lang="en-IE" sz="8600" dirty="0" smtClean="0">
                <a:latin typeface="Calibri" panose="020F0502020204030204" pitchFamily="34" charset="0"/>
                <a:cs typeface="Calibri" panose="020F0502020204030204" pitchFamily="34" charset="0"/>
              </a:rPr>
              <a:t>OPW COVID-19 Induction</a:t>
            </a:r>
            <a:endParaRPr lang="en-IE" sz="86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39442" y="600033"/>
            <a:ext cx="1887874" cy="1823331"/>
          </a:xfrm>
          <a:prstGeom prst="rect">
            <a:avLst/>
          </a:prstGeom>
        </p:spPr>
      </p:pic>
      <p:sp>
        <p:nvSpPr>
          <p:cNvPr id="8" name="Rectangle 7"/>
          <p:cNvSpPr/>
          <p:nvPr/>
        </p:nvSpPr>
        <p:spPr>
          <a:xfrm>
            <a:off x="1679170" y="3075709"/>
            <a:ext cx="19834167" cy="6740307"/>
          </a:xfrm>
          <a:prstGeom prst="rect">
            <a:avLst/>
          </a:prstGeom>
        </p:spPr>
        <p:txBody>
          <a:bodyPr wrap="square">
            <a:spAutoFit/>
          </a:bodyPr>
          <a:lstStyle/>
          <a:p>
            <a:pPr algn="l"/>
            <a:r>
              <a:rPr lang="en-IE" sz="4800" dirty="0" smtClean="0">
                <a:latin typeface="Calibri" panose="020F0502020204030204" pitchFamily="34" charset="0"/>
                <a:cs typeface="Calibri" panose="020F0502020204030204" pitchFamily="34" charset="0"/>
              </a:rPr>
              <a:t>All workers who have returned to the Workplace will have completed COVID-19 Induction, including COVID-19 Worker Representatives. </a:t>
            </a:r>
          </a:p>
          <a:p>
            <a:pPr algn="l"/>
            <a:endParaRPr lang="en-IE" sz="4800" dirty="0">
              <a:latin typeface="Calibri" panose="020F0502020204030204" pitchFamily="34" charset="0"/>
              <a:cs typeface="Calibri" panose="020F0502020204030204" pitchFamily="34" charset="0"/>
            </a:endParaRPr>
          </a:p>
          <a:p>
            <a:pPr algn="l"/>
            <a:r>
              <a:rPr lang="en-IE" sz="4800" dirty="0" smtClean="0">
                <a:latin typeface="Calibri" panose="020F0502020204030204" pitchFamily="34" charset="0"/>
                <a:cs typeface="Calibri" panose="020F0502020204030204" pitchFamily="34" charset="0"/>
              </a:rPr>
              <a:t>Induction covers</a:t>
            </a:r>
            <a:r>
              <a:rPr lang="en-IE" sz="4800" dirty="0">
                <a:latin typeface="Calibri" panose="020F0502020204030204" pitchFamily="34" charset="0"/>
                <a:cs typeface="Calibri" panose="020F0502020204030204" pitchFamily="34" charset="0"/>
              </a:rPr>
              <a:t>:</a:t>
            </a:r>
          </a:p>
          <a:p>
            <a:pPr marL="685800" indent="-685800" algn="l">
              <a:buFont typeface="Wingdings" panose="05000000000000000000" pitchFamily="2" charset="2"/>
              <a:buChar char="Ø"/>
            </a:pPr>
            <a:r>
              <a:rPr lang="en-IE" sz="4800" dirty="0">
                <a:latin typeface="Calibri" panose="020F0502020204030204" pitchFamily="34" charset="0"/>
                <a:cs typeface="Calibri" panose="020F0502020204030204" pitchFamily="34" charset="0"/>
              </a:rPr>
              <a:t>Information about the COVID-19 virus </a:t>
            </a:r>
            <a:r>
              <a:rPr lang="en-IE" sz="4800" dirty="0" smtClean="0">
                <a:latin typeface="Calibri" panose="020F0502020204030204" pitchFamily="34" charset="0"/>
                <a:cs typeface="Calibri" panose="020F0502020204030204" pitchFamily="34" charset="0"/>
              </a:rPr>
              <a:t>(signs, symptoms, how it is spread)</a:t>
            </a:r>
            <a:endParaRPr lang="en-IE" sz="4800" dirty="0">
              <a:latin typeface="Calibri" panose="020F0502020204030204" pitchFamily="34" charset="0"/>
              <a:cs typeface="Calibri" panose="020F0502020204030204" pitchFamily="34" charset="0"/>
            </a:endParaRPr>
          </a:p>
          <a:p>
            <a:pPr marL="685800" indent="-685800" algn="l">
              <a:buFont typeface="Wingdings" panose="05000000000000000000" pitchFamily="2" charset="2"/>
              <a:buChar char="Ø"/>
            </a:pPr>
            <a:r>
              <a:rPr lang="en-IE" sz="4800" dirty="0">
                <a:latin typeface="Calibri" panose="020F0502020204030204" pitchFamily="34" charset="0"/>
                <a:cs typeface="Calibri" panose="020F0502020204030204" pitchFamily="34" charset="0"/>
              </a:rPr>
              <a:t>Public Health advice and guidance</a:t>
            </a:r>
          </a:p>
          <a:p>
            <a:pPr marL="685800" indent="-685800" algn="l">
              <a:buFont typeface="Wingdings" panose="05000000000000000000" pitchFamily="2" charset="2"/>
              <a:buChar char="Ø"/>
            </a:pPr>
            <a:r>
              <a:rPr lang="en-IE" sz="4800" dirty="0">
                <a:latin typeface="Calibri" panose="020F0502020204030204" pitchFamily="34" charset="0"/>
                <a:cs typeface="Calibri" panose="020F0502020204030204" pitchFamily="34" charset="0"/>
              </a:rPr>
              <a:t>Reopening of OPW </a:t>
            </a:r>
            <a:r>
              <a:rPr lang="en-IE" sz="4800" dirty="0" smtClean="0">
                <a:latin typeface="Calibri" panose="020F0502020204030204" pitchFamily="34" charset="0"/>
                <a:cs typeface="Calibri" panose="020F0502020204030204" pitchFamily="34" charset="0"/>
              </a:rPr>
              <a:t>workplaces (control measures in place)</a:t>
            </a:r>
            <a:endParaRPr lang="en-IE" sz="4800" dirty="0">
              <a:latin typeface="Calibri" panose="020F0502020204030204" pitchFamily="34" charset="0"/>
              <a:cs typeface="Calibri" panose="020F0502020204030204" pitchFamily="34" charset="0"/>
            </a:endParaRPr>
          </a:p>
          <a:p>
            <a:pPr marL="685800" indent="-685800" algn="l">
              <a:buFont typeface="Wingdings" panose="05000000000000000000" pitchFamily="2" charset="2"/>
              <a:buChar char="Ø"/>
            </a:pPr>
            <a:r>
              <a:rPr lang="en-IE" sz="4800" dirty="0">
                <a:latin typeface="Calibri" panose="020F0502020204030204" pitchFamily="34" charset="0"/>
                <a:cs typeface="Calibri" panose="020F0502020204030204" pitchFamily="34" charset="0"/>
              </a:rPr>
              <a:t>Protecting against the spread of COVID-19 in the workplace</a:t>
            </a:r>
          </a:p>
          <a:p>
            <a:pPr marL="685800" indent="-685800" algn="l">
              <a:buFont typeface="Wingdings" panose="05000000000000000000" pitchFamily="2" charset="2"/>
              <a:buChar char="Ø"/>
            </a:pPr>
            <a:r>
              <a:rPr lang="en-IE" sz="4800" dirty="0">
                <a:latin typeface="Calibri" panose="020F0502020204030204" pitchFamily="34" charset="0"/>
                <a:cs typeface="Calibri" panose="020F0502020204030204" pitchFamily="34" charset="0"/>
              </a:rPr>
              <a:t>Key contacts and </a:t>
            </a:r>
            <a:r>
              <a:rPr lang="en-IE" sz="4800" dirty="0" smtClean="0">
                <a:latin typeface="Calibri" panose="020F0502020204030204" pitchFamily="34" charset="0"/>
                <a:cs typeface="Calibri" panose="020F0502020204030204" pitchFamily="34" charset="0"/>
              </a:rPr>
              <a:t>supports</a:t>
            </a:r>
            <a:endParaRPr lang="en-IE"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190990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084" y="946150"/>
            <a:ext cx="17707422" cy="2286000"/>
          </a:xfrm>
        </p:spPr>
        <p:txBody>
          <a:bodyPr>
            <a:normAutofit/>
          </a:bodyPr>
          <a:lstStyle/>
          <a:p>
            <a:r>
              <a:rPr lang="en-IE" sz="8600" dirty="0" smtClean="0">
                <a:latin typeface="Calibri" panose="020F0502020204030204" pitchFamily="34" charset="0"/>
                <a:cs typeface="Calibri" panose="020F0502020204030204" pitchFamily="34" charset="0"/>
              </a:rPr>
              <a:t>COVID-19 Worker Representative</a:t>
            </a:r>
            <a:endParaRPr lang="en-IE" sz="86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39442" y="600033"/>
            <a:ext cx="1887874" cy="1823331"/>
          </a:xfrm>
          <a:prstGeom prst="rect">
            <a:avLst/>
          </a:prstGeom>
        </p:spPr>
      </p:pic>
      <p:sp>
        <p:nvSpPr>
          <p:cNvPr id="8" name="Rectangle 7"/>
          <p:cNvSpPr/>
          <p:nvPr/>
        </p:nvSpPr>
        <p:spPr>
          <a:xfrm>
            <a:off x="1679170" y="3075709"/>
            <a:ext cx="21638030" cy="11172289"/>
          </a:xfrm>
          <a:prstGeom prst="rect">
            <a:avLst/>
          </a:prstGeom>
        </p:spPr>
        <p:txBody>
          <a:bodyPr wrap="square">
            <a:spAutoFit/>
          </a:bodyPr>
          <a:lstStyle/>
          <a:p>
            <a:pPr algn="l"/>
            <a:r>
              <a:rPr lang="en-IE" sz="4800" dirty="0">
                <a:latin typeface="Calibri" panose="020F0502020204030204" pitchFamily="34" charset="0"/>
                <a:cs typeface="Calibri" panose="020F0502020204030204" pitchFamily="34" charset="0"/>
              </a:rPr>
              <a:t>COVID-19 Worker Representative(s) under the </a:t>
            </a:r>
            <a:r>
              <a:rPr lang="en-IE" sz="4800" dirty="0">
                <a:latin typeface="Calibri" panose="020F0502020204030204" pitchFamily="34" charset="0"/>
                <a:cs typeface="Calibri" panose="020F0502020204030204" pitchFamily="34" charset="0"/>
                <a:hlinkClick r:id="rId3"/>
              </a:rPr>
              <a:t>Return to Work Safely Protocol</a:t>
            </a:r>
            <a:r>
              <a:rPr lang="en-IE" sz="4800" dirty="0">
                <a:latin typeface="Calibri" panose="020F0502020204030204" pitchFamily="34" charset="0"/>
                <a:cs typeface="Calibri" panose="020F0502020204030204" pitchFamily="34" charset="0"/>
              </a:rPr>
              <a:t>, must be appointed by the OPW to </a:t>
            </a:r>
            <a:r>
              <a:rPr lang="en-IE" sz="4800" dirty="0" smtClean="0">
                <a:latin typeface="Calibri" panose="020F0502020204030204" pitchFamily="34" charset="0"/>
                <a:cs typeface="Calibri" panose="020F0502020204030204" pitchFamily="34" charset="0"/>
              </a:rPr>
              <a:t>support </a:t>
            </a:r>
            <a:r>
              <a:rPr lang="en-IE" sz="4800" dirty="0">
                <a:latin typeface="Calibri" panose="020F0502020204030204" pitchFamily="34" charset="0"/>
                <a:cs typeface="Calibri" panose="020F0502020204030204" pitchFamily="34" charset="0"/>
              </a:rPr>
              <a:t>local implementation in each workplace. These people should be clearly identifiable and will act in collaboration with the health and safety representative, safety officers, local managers and staff in each workplace. </a:t>
            </a:r>
          </a:p>
          <a:p>
            <a:pPr algn="l"/>
            <a:endParaRPr lang="en-IE" sz="4800" dirty="0">
              <a:latin typeface="Calibri" panose="020F0502020204030204" pitchFamily="34" charset="0"/>
              <a:cs typeface="Calibri" panose="020F0502020204030204" pitchFamily="34" charset="0"/>
            </a:endParaRPr>
          </a:p>
          <a:p>
            <a:pPr algn="l"/>
            <a:r>
              <a:rPr lang="en-IE" sz="4800" dirty="0">
                <a:latin typeface="Calibri" panose="020F0502020204030204" pitchFamily="34" charset="0"/>
                <a:cs typeface="Calibri" panose="020F0502020204030204" pitchFamily="34" charset="0"/>
              </a:rPr>
              <a:t>Due to the wide range of workplace environments and roles across the Office, the OPW considers that a number of Worker Representatives are required to be appointed </a:t>
            </a:r>
            <a:r>
              <a:rPr lang="en-IE" sz="4800" dirty="0" smtClean="0">
                <a:latin typeface="Calibri" panose="020F0502020204030204" pitchFamily="34" charset="0"/>
                <a:cs typeface="Calibri" panose="020F0502020204030204" pitchFamily="34" charset="0"/>
              </a:rPr>
              <a:t>in respect of</a:t>
            </a:r>
            <a:r>
              <a:rPr lang="en-IE" sz="4800" dirty="0" smtClean="0">
                <a:latin typeface="Calibri" panose="020F0502020204030204" pitchFamily="34" charset="0"/>
                <a:cs typeface="Calibri" panose="020F0502020204030204" pitchFamily="34" charset="0"/>
              </a:rPr>
              <a:t> </a:t>
            </a:r>
            <a:r>
              <a:rPr lang="en-IE" sz="4800" dirty="0">
                <a:latin typeface="Calibri" panose="020F0502020204030204" pitchFamily="34" charset="0"/>
                <a:cs typeface="Calibri" panose="020F0502020204030204" pitchFamily="34" charset="0"/>
              </a:rPr>
              <a:t>its various workplaces.  Depending on the workplace, more than one person may be appointed, or in some cases, a </a:t>
            </a:r>
            <a:r>
              <a:rPr lang="en-IE" sz="4800" dirty="0" smtClean="0">
                <a:latin typeface="Calibri" panose="020F0502020204030204" pitchFamily="34" charset="0"/>
                <a:cs typeface="Calibri" panose="020F0502020204030204" pitchFamily="34" charset="0"/>
              </a:rPr>
              <a:t>staff member</a:t>
            </a:r>
            <a:r>
              <a:rPr lang="en-IE" sz="4800" dirty="0" smtClean="0">
                <a:latin typeface="Calibri" panose="020F0502020204030204" pitchFamily="34" charset="0"/>
                <a:cs typeface="Calibri" panose="020F0502020204030204" pitchFamily="34" charset="0"/>
              </a:rPr>
              <a:t> </a:t>
            </a:r>
            <a:r>
              <a:rPr lang="en-IE" sz="4800" dirty="0">
                <a:latin typeface="Calibri" panose="020F0502020204030204" pitchFamily="34" charset="0"/>
                <a:cs typeface="Calibri" panose="020F0502020204030204" pitchFamily="34" charset="0"/>
              </a:rPr>
              <a:t>will act as an alternate if </a:t>
            </a:r>
            <a:r>
              <a:rPr lang="en-IE" sz="4800" dirty="0" smtClean="0">
                <a:latin typeface="Calibri" panose="020F0502020204030204" pitchFamily="34" charset="0"/>
                <a:cs typeface="Calibri" panose="020F0502020204030204" pitchFamily="34" charset="0"/>
              </a:rPr>
              <a:t>required. </a:t>
            </a:r>
          </a:p>
          <a:p>
            <a:pPr algn="l"/>
            <a:endParaRPr lang="en-IE" sz="4800" dirty="0">
              <a:latin typeface="Calibri" panose="020F0502020204030204" pitchFamily="34" charset="0"/>
              <a:cs typeface="Calibri" panose="020F0502020204030204" pitchFamily="34" charset="0"/>
            </a:endParaRPr>
          </a:p>
          <a:p>
            <a:pPr algn="l"/>
            <a:r>
              <a:rPr lang="en-IE" sz="4800" dirty="0" smtClean="0">
                <a:latin typeface="Calibri" panose="020F0502020204030204" pitchFamily="34" charset="0"/>
                <a:cs typeface="Calibri" panose="020F0502020204030204" pitchFamily="34" charset="0"/>
              </a:rPr>
              <a:t>A Worker Representative may representative staff at more than one workplace.</a:t>
            </a:r>
          </a:p>
          <a:p>
            <a:pPr algn="l"/>
            <a:r>
              <a:rPr lang="en-IE" sz="4800" dirty="0" smtClean="0">
                <a:latin typeface="Calibri" panose="020F0502020204030204" pitchFamily="34" charset="0"/>
                <a:cs typeface="Calibri" panose="020F0502020204030204" pitchFamily="34" charset="0"/>
              </a:rPr>
              <a:t>Each staff member </a:t>
            </a:r>
            <a:r>
              <a:rPr lang="en-IE" sz="4800" dirty="0">
                <a:latin typeface="Calibri" panose="020F0502020204030204" pitchFamily="34" charset="0"/>
                <a:cs typeface="Calibri" panose="020F0502020204030204" pitchFamily="34" charset="0"/>
              </a:rPr>
              <a:t>appointed to carry out this role </a:t>
            </a:r>
            <a:r>
              <a:rPr lang="en-IE" sz="4800" dirty="0" smtClean="0">
                <a:latin typeface="Calibri" panose="020F0502020204030204" pitchFamily="34" charset="0"/>
                <a:cs typeface="Calibri" panose="020F0502020204030204" pitchFamily="34" charset="0"/>
              </a:rPr>
              <a:t>is a representative of and for the staff</a:t>
            </a:r>
            <a:r>
              <a:rPr lang="en-IE" sz="4800" dirty="0" smtClean="0">
                <a:latin typeface="Calibri" panose="020F0502020204030204" pitchFamily="34" charset="0"/>
                <a:cs typeface="Calibri" panose="020F0502020204030204" pitchFamily="34" charset="0"/>
              </a:rPr>
              <a:t>.</a:t>
            </a:r>
            <a:endParaRPr lang="en-IE" sz="4800" dirty="0">
              <a:latin typeface="Calibri" panose="020F0502020204030204" pitchFamily="34" charset="0"/>
              <a:cs typeface="Calibri" panose="020F0502020204030204" pitchFamily="34" charset="0"/>
            </a:endParaRPr>
          </a:p>
          <a:p>
            <a:pPr algn="l"/>
            <a:endParaRPr lang="en-IE"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79738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084" y="946150"/>
            <a:ext cx="17707422" cy="2286000"/>
          </a:xfrm>
        </p:spPr>
        <p:txBody>
          <a:bodyPr>
            <a:normAutofit fontScale="90000"/>
          </a:bodyPr>
          <a:lstStyle/>
          <a:p>
            <a:r>
              <a:rPr lang="en-IE" dirty="0" smtClean="0">
                <a:latin typeface="Calibri" panose="020F0502020204030204" pitchFamily="34" charset="0"/>
                <a:cs typeface="Calibri" panose="020F0502020204030204" pitchFamily="34" charset="0"/>
              </a:rPr>
              <a:t>COVID-19 Worker Representative Role</a:t>
            </a:r>
            <a:endParaRPr lang="en-IE" sz="4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39442" y="600033"/>
            <a:ext cx="1887874" cy="1823331"/>
          </a:xfrm>
          <a:prstGeom prst="rect">
            <a:avLst/>
          </a:prstGeom>
        </p:spPr>
      </p:pic>
      <p:sp>
        <p:nvSpPr>
          <p:cNvPr id="8" name="Rectangle 7"/>
          <p:cNvSpPr/>
          <p:nvPr/>
        </p:nvSpPr>
        <p:spPr>
          <a:xfrm>
            <a:off x="1679170" y="3075709"/>
            <a:ext cx="21638030" cy="6001643"/>
          </a:xfrm>
          <a:prstGeom prst="rect">
            <a:avLst/>
          </a:prstGeom>
        </p:spPr>
        <p:txBody>
          <a:bodyPr wrap="square">
            <a:spAutoFit/>
          </a:bodyPr>
          <a:lstStyle/>
          <a:p>
            <a:pPr algn="l"/>
            <a:endParaRPr lang="en-IE" sz="4800" dirty="0">
              <a:latin typeface="Calibri" panose="020F0502020204030204" pitchFamily="34" charset="0"/>
              <a:cs typeface="Calibri" panose="020F0502020204030204" pitchFamily="34" charset="0"/>
            </a:endParaRPr>
          </a:p>
          <a:p>
            <a:pPr marL="685800" lvl="0" indent="-685800" algn="l">
              <a:lnSpc>
                <a:spcPct val="150000"/>
              </a:lnSpc>
              <a:buFont typeface="Wingdings" panose="05000000000000000000" pitchFamily="2" charset="2"/>
              <a:buChar char="Ø"/>
            </a:pPr>
            <a:r>
              <a:rPr lang="en-IE" sz="4800" dirty="0">
                <a:latin typeface="Calibri" panose="020F0502020204030204" pitchFamily="34" charset="0"/>
                <a:cs typeface="Calibri" panose="020F0502020204030204" pitchFamily="34" charset="0"/>
              </a:rPr>
              <a:t>Work collaboratively with the OPW Management to assist in the implementation of measures; </a:t>
            </a:r>
          </a:p>
          <a:p>
            <a:pPr marL="685800" lvl="0" indent="-685800" algn="l">
              <a:lnSpc>
                <a:spcPct val="150000"/>
              </a:lnSpc>
              <a:buFont typeface="Wingdings" panose="05000000000000000000" pitchFamily="2" charset="2"/>
              <a:buChar char="Ø"/>
            </a:pPr>
            <a:r>
              <a:rPr lang="en-IE" sz="4800" dirty="0">
                <a:latin typeface="Calibri" panose="020F0502020204030204" pitchFamily="34" charset="0"/>
                <a:cs typeface="Calibri" panose="020F0502020204030204" pitchFamily="34" charset="0"/>
              </a:rPr>
              <a:t>Monitor adherence to the measures to prevent the spread of COVID -19; </a:t>
            </a:r>
            <a:r>
              <a:rPr lang="en-IE" sz="4800" dirty="0" smtClean="0">
                <a:latin typeface="Calibri" panose="020F0502020204030204" pitchFamily="34" charset="0"/>
                <a:cs typeface="Calibri" panose="020F0502020204030204" pitchFamily="34" charset="0"/>
              </a:rPr>
              <a:t>and</a:t>
            </a:r>
            <a:endParaRPr lang="en-IE" sz="4800" dirty="0">
              <a:latin typeface="Calibri" panose="020F0502020204030204" pitchFamily="34" charset="0"/>
              <a:cs typeface="Calibri" panose="020F0502020204030204" pitchFamily="34" charset="0"/>
            </a:endParaRPr>
          </a:p>
          <a:p>
            <a:pPr marL="685800" lvl="0" indent="-685800" algn="l">
              <a:lnSpc>
                <a:spcPct val="150000"/>
              </a:lnSpc>
              <a:buFont typeface="Wingdings" panose="05000000000000000000" pitchFamily="2" charset="2"/>
              <a:buChar char="Ø"/>
            </a:pPr>
            <a:r>
              <a:rPr lang="en-IE" sz="4800" dirty="0">
                <a:latin typeface="Calibri" panose="020F0502020204030204" pitchFamily="34" charset="0"/>
                <a:cs typeface="Calibri" panose="020F0502020204030204" pitchFamily="34" charset="0"/>
              </a:rPr>
              <a:t>Support the implementation of the identified measures.</a:t>
            </a:r>
          </a:p>
          <a:p>
            <a:pPr algn="l"/>
            <a:endParaRPr lang="en-IE"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810465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084" y="946150"/>
            <a:ext cx="17707422" cy="2286000"/>
          </a:xfrm>
        </p:spPr>
        <p:txBody>
          <a:bodyPr>
            <a:normAutofit fontScale="90000"/>
          </a:bodyPr>
          <a:lstStyle/>
          <a:p>
            <a:r>
              <a:rPr lang="en-IE" dirty="0" smtClean="0">
                <a:latin typeface="Calibri" panose="020F0502020204030204" pitchFamily="34" charset="0"/>
                <a:cs typeface="Calibri" panose="020F0502020204030204" pitchFamily="34" charset="0"/>
              </a:rPr>
              <a:t>COVID-19 Worker Representative Responsibilities</a:t>
            </a:r>
            <a:endParaRPr lang="en-IE" sz="4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39442" y="600033"/>
            <a:ext cx="1887874" cy="1823331"/>
          </a:xfrm>
          <a:prstGeom prst="rect">
            <a:avLst/>
          </a:prstGeom>
        </p:spPr>
      </p:pic>
      <p:sp>
        <p:nvSpPr>
          <p:cNvPr id="8" name="Rectangle 7"/>
          <p:cNvSpPr/>
          <p:nvPr/>
        </p:nvSpPr>
        <p:spPr>
          <a:xfrm>
            <a:off x="1679170" y="3075709"/>
            <a:ext cx="21638030" cy="8956298"/>
          </a:xfrm>
          <a:prstGeom prst="rect">
            <a:avLst/>
          </a:prstGeom>
        </p:spPr>
        <p:txBody>
          <a:bodyPr wrap="square">
            <a:spAutoFit/>
          </a:bodyPr>
          <a:lstStyle/>
          <a:p>
            <a:pPr marL="685800" lvl="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Monitor </a:t>
            </a:r>
            <a:r>
              <a:rPr lang="en-IE" sz="4800" dirty="0">
                <a:latin typeface="Calibri" panose="020F0502020204030204" pitchFamily="34" charset="0"/>
                <a:cs typeface="Calibri" panose="020F0502020204030204" pitchFamily="34" charset="0"/>
              </a:rPr>
              <a:t>the </a:t>
            </a:r>
            <a:r>
              <a:rPr lang="en-IE" sz="4800" dirty="0" smtClean="0">
                <a:latin typeface="Calibri" panose="020F0502020204030204" pitchFamily="34" charset="0"/>
                <a:cs typeface="Calibri" panose="020F0502020204030204" pitchFamily="34" charset="0"/>
              </a:rPr>
              <a:t>work </a:t>
            </a:r>
            <a:r>
              <a:rPr lang="en-IE" sz="4800" dirty="0">
                <a:latin typeface="Calibri" panose="020F0502020204030204" pitchFamily="34" charset="0"/>
                <a:cs typeface="Calibri" panose="020F0502020204030204" pitchFamily="34" charset="0"/>
              </a:rPr>
              <a:t>activities within their designated </a:t>
            </a:r>
            <a:r>
              <a:rPr lang="en-IE" sz="4800" dirty="0" smtClean="0">
                <a:latin typeface="Calibri" panose="020F0502020204030204" pitchFamily="34" charset="0"/>
                <a:cs typeface="Calibri" panose="020F0502020204030204" pitchFamily="34" charset="0"/>
              </a:rPr>
              <a:t>area(s), </a:t>
            </a:r>
            <a:r>
              <a:rPr lang="en-IE" sz="4800" dirty="0">
                <a:latin typeface="Calibri" panose="020F0502020204030204" pitchFamily="34" charset="0"/>
                <a:cs typeface="Calibri" panose="020F0502020204030204" pitchFamily="34" charset="0"/>
              </a:rPr>
              <a:t>to </a:t>
            </a:r>
            <a:r>
              <a:rPr lang="en-IE" sz="4800" dirty="0" smtClean="0">
                <a:latin typeface="Calibri" panose="020F0502020204030204" pitchFamily="34" charset="0"/>
                <a:cs typeface="Calibri" panose="020F0502020204030204" pitchFamily="34" charset="0"/>
              </a:rPr>
              <a:t>support management in ensuring that COVID-19 </a:t>
            </a:r>
            <a:r>
              <a:rPr lang="en-IE" sz="4800" dirty="0">
                <a:latin typeface="Calibri" panose="020F0502020204030204" pitchFamily="34" charset="0"/>
                <a:cs typeface="Calibri" panose="020F0502020204030204" pitchFamily="34" charset="0"/>
              </a:rPr>
              <a:t>control measures are being maintained, in order to protect health and reduce the risk of spread of the COVID-19 virus</a:t>
            </a:r>
            <a:r>
              <a:rPr lang="en-IE" sz="4800" dirty="0" smtClean="0">
                <a:latin typeface="Calibri" panose="020F0502020204030204" pitchFamily="34" charset="0"/>
                <a:cs typeface="Calibri" panose="020F0502020204030204" pitchFamily="34" charset="0"/>
              </a:rPr>
              <a:t>.</a:t>
            </a:r>
            <a:endParaRPr lang="en-IE" sz="4800" dirty="0">
              <a:latin typeface="Calibri" panose="020F0502020204030204" pitchFamily="34" charset="0"/>
              <a:cs typeface="Calibri" panose="020F0502020204030204" pitchFamily="34" charset="0"/>
            </a:endParaRPr>
          </a:p>
          <a:p>
            <a:pPr marL="685800" lvl="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Support</a:t>
            </a:r>
            <a:r>
              <a:rPr lang="en-IE" sz="4800" dirty="0" smtClean="0">
                <a:latin typeface="Calibri" panose="020F0502020204030204" pitchFamily="34" charset="0"/>
                <a:cs typeface="Calibri" panose="020F0502020204030204" pitchFamily="34" charset="0"/>
              </a:rPr>
              <a:t> </a:t>
            </a:r>
            <a:r>
              <a:rPr lang="en-IE" sz="4800" dirty="0">
                <a:latin typeface="Calibri" panose="020F0502020204030204" pitchFamily="34" charset="0"/>
                <a:cs typeface="Calibri" panose="020F0502020204030204" pitchFamily="34" charset="0"/>
              </a:rPr>
              <a:t>management and workers in complying with the physical distancing rules and good hygiene practices. </a:t>
            </a:r>
          </a:p>
          <a:p>
            <a:pPr marL="685800" lvl="0" indent="-685800" algn="l">
              <a:lnSpc>
                <a:spcPct val="150000"/>
              </a:lnSpc>
              <a:buFont typeface="Wingdings" panose="05000000000000000000" pitchFamily="2" charset="2"/>
              <a:buChar char="Ø"/>
            </a:pPr>
            <a:r>
              <a:rPr lang="en-IE" sz="4800" dirty="0">
                <a:latin typeface="Calibri" panose="020F0502020204030204" pitchFamily="34" charset="0"/>
                <a:cs typeface="Calibri" panose="020F0502020204030204" pitchFamily="34" charset="0"/>
              </a:rPr>
              <a:t>Follow the framework provided by the </a:t>
            </a:r>
            <a:r>
              <a:rPr lang="en-IE" sz="4800" dirty="0" smtClean="0">
                <a:latin typeface="Calibri" panose="020F0502020204030204" pitchFamily="34" charset="0"/>
                <a:cs typeface="Calibri" panose="020F0502020204030204" pitchFamily="34" charset="0"/>
              </a:rPr>
              <a:t>OPW, </a:t>
            </a:r>
            <a:r>
              <a:rPr lang="en-US" sz="4800" dirty="0">
                <a:latin typeface="Calibri" panose="020F0502020204030204" pitchFamily="34" charset="0"/>
                <a:cs typeface="Calibri" panose="020F0502020204030204" pitchFamily="34" charset="0"/>
              </a:rPr>
              <a:t>i.e. COVID-19 Induction, </a:t>
            </a:r>
            <a:r>
              <a:rPr lang="en-US" sz="4800" dirty="0" smtClean="0">
                <a:latin typeface="Calibri" panose="020F0502020204030204" pitchFamily="34" charset="0"/>
                <a:cs typeface="Calibri" panose="020F0502020204030204" pitchFamily="34" charset="0"/>
              </a:rPr>
              <a:t>Risk Assessments, Checklists</a:t>
            </a:r>
            <a:r>
              <a:rPr lang="en-IE" sz="4800" dirty="0" smtClean="0">
                <a:latin typeface="Calibri" panose="020F0502020204030204" pitchFamily="34" charset="0"/>
                <a:cs typeface="Calibri" panose="020F0502020204030204" pitchFamily="34" charset="0"/>
              </a:rPr>
              <a:t>, </a:t>
            </a:r>
            <a:r>
              <a:rPr lang="en-IE" sz="4800" dirty="0">
                <a:latin typeface="Calibri" panose="020F0502020204030204" pitchFamily="34" charset="0"/>
                <a:cs typeface="Calibri" panose="020F0502020204030204" pitchFamily="34" charset="0"/>
              </a:rPr>
              <a:t>which will be reviewed regularly and updated as required. </a:t>
            </a:r>
          </a:p>
          <a:p>
            <a:pPr marL="685800" lvl="0" indent="-685800" algn="l">
              <a:lnSpc>
                <a:spcPct val="150000"/>
              </a:lnSpc>
              <a:buFont typeface="Wingdings" panose="05000000000000000000" pitchFamily="2" charset="2"/>
              <a:buChar char="Ø"/>
            </a:pPr>
            <a:r>
              <a:rPr lang="en-IE" sz="4800" dirty="0">
                <a:latin typeface="Calibri" panose="020F0502020204030204" pitchFamily="34" charset="0"/>
                <a:cs typeface="Calibri" panose="020F0502020204030204" pitchFamily="34" charset="0"/>
              </a:rPr>
              <a:t>Ensure that they do not put themselves at risk while carrying out their duties</a:t>
            </a:r>
            <a:r>
              <a:rPr lang="en-IE" sz="4800"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4570145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084" y="946150"/>
            <a:ext cx="17707422" cy="2286000"/>
          </a:xfrm>
        </p:spPr>
        <p:txBody>
          <a:bodyPr>
            <a:normAutofit fontScale="90000"/>
          </a:bodyPr>
          <a:lstStyle/>
          <a:p>
            <a:r>
              <a:rPr lang="en-IE" dirty="0" smtClean="0">
                <a:latin typeface="Calibri" panose="020F0502020204030204" pitchFamily="34" charset="0"/>
                <a:cs typeface="Calibri" panose="020F0502020204030204" pitchFamily="34" charset="0"/>
              </a:rPr>
              <a:t>COVID-19 Worker Representative Responsibilities</a:t>
            </a:r>
            <a:endParaRPr lang="en-IE" sz="4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39442" y="600033"/>
            <a:ext cx="1887874" cy="1823331"/>
          </a:xfrm>
          <a:prstGeom prst="rect">
            <a:avLst/>
          </a:prstGeom>
        </p:spPr>
      </p:pic>
      <p:sp>
        <p:nvSpPr>
          <p:cNvPr id="8" name="Rectangle 7"/>
          <p:cNvSpPr/>
          <p:nvPr/>
        </p:nvSpPr>
        <p:spPr>
          <a:xfrm>
            <a:off x="1679170" y="3075709"/>
            <a:ext cx="22534142" cy="7848302"/>
          </a:xfrm>
          <a:prstGeom prst="rect">
            <a:avLst/>
          </a:prstGeom>
        </p:spPr>
        <p:txBody>
          <a:bodyPr wrap="square">
            <a:spAutoFit/>
          </a:bodyPr>
          <a:lstStyle/>
          <a:p>
            <a:pPr marL="68580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Promote </a:t>
            </a:r>
            <a:r>
              <a:rPr lang="en-IE" sz="4800" dirty="0">
                <a:latin typeface="Calibri" panose="020F0502020204030204" pitchFamily="34" charset="0"/>
                <a:cs typeface="Calibri" panose="020F0502020204030204" pitchFamily="34" charset="0"/>
              </a:rPr>
              <a:t>and monitor compliance with </a:t>
            </a:r>
            <a:r>
              <a:rPr lang="en-IE" sz="4800" dirty="0">
                <a:latin typeface="Calibri" panose="020F0502020204030204" pitchFamily="34" charset="0"/>
                <a:cs typeface="Calibri" panose="020F0502020204030204" pitchFamily="34" charset="0"/>
                <a:hlinkClick r:id="rId3"/>
              </a:rPr>
              <a:t>HSE guidelines</a:t>
            </a:r>
            <a:r>
              <a:rPr lang="en-IE" sz="4800" dirty="0">
                <a:latin typeface="Calibri" panose="020F0502020204030204" pitchFamily="34" charset="0"/>
                <a:cs typeface="Calibri" panose="020F0502020204030204" pitchFamily="34" charset="0"/>
              </a:rPr>
              <a:t>, and good hygiene practices.</a:t>
            </a:r>
          </a:p>
          <a:p>
            <a:pPr marL="685800" lvl="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Complete relevant COVID-19 Checklists</a:t>
            </a:r>
          </a:p>
          <a:p>
            <a:pPr marL="685800" lvl="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Check that appropriate contact logs are maintained.</a:t>
            </a:r>
          </a:p>
          <a:p>
            <a:pPr marL="685800" lvl="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Check that there is sufficient </a:t>
            </a:r>
            <a:r>
              <a:rPr lang="en-IE" sz="4800" dirty="0" smtClean="0">
                <a:latin typeface="Calibri" panose="020F0502020204030204" pitchFamily="34" charset="0"/>
                <a:cs typeface="Calibri" panose="020F0502020204030204" pitchFamily="34" charset="0"/>
                <a:hlinkClick r:id="rId4"/>
              </a:rPr>
              <a:t>up-to-date signage </a:t>
            </a:r>
            <a:r>
              <a:rPr lang="en-IE" sz="4800" dirty="0" smtClean="0">
                <a:latin typeface="Calibri" panose="020F0502020204030204" pitchFamily="34" charset="0"/>
                <a:cs typeface="Calibri" panose="020F0502020204030204" pitchFamily="34" charset="0"/>
              </a:rPr>
              <a:t>erected, in order to inform all personnel about the COVID-19 controls on site.</a:t>
            </a:r>
          </a:p>
          <a:p>
            <a:pPr marL="685800" lvl="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Check that regular cleaning is undertaken, of welfare facilities - handrails, door handles, tools, etc. </a:t>
            </a:r>
          </a:p>
        </p:txBody>
      </p:sp>
    </p:spTree>
    <p:extLst>
      <p:ext uri="{BB962C8B-B14F-4D97-AF65-F5344CB8AC3E}">
        <p14:creationId xmlns:p14="http://schemas.microsoft.com/office/powerpoint/2010/main" val="29511697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084" y="946150"/>
            <a:ext cx="17707422" cy="2286000"/>
          </a:xfrm>
        </p:spPr>
        <p:txBody>
          <a:bodyPr>
            <a:normAutofit fontScale="90000"/>
          </a:bodyPr>
          <a:lstStyle/>
          <a:p>
            <a:r>
              <a:rPr lang="en-IE" dirty="0" smtClean="0">
                <a:latin typeface="Calibri" panose="020F0502020204030204" pitchFamily="34" charset="0"/>
                <a:cs typeface="Calibri" panose="020F0502020204030204" pitchFamily="34" charset="0"/>
              </a:rPr>
              <a:t>COVID-19 Worker Representative Responsibilities</a:t>
            </a:r>
            <a:endParaRPr lang="en-IE" sz="4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39442" y="600033"/>
            <a:ext cx="1887874" cy="1823331"/>
          </a:xfrm>
          <a:prstGeom prst="rect">
            <a:avLst/>
          </a:prstGeom>
        </p:spPr>
      </p:pic>
      <p:sp>
        <p:nvSpPr>
          <p:cNvPr id="8" name="Rectangle 7"/>
          <p:cNvSpPr/>
          <p:nvPr/>
        </p:nvSpPr>
        <p:spPr>
          <a:xfrm>
            <a:off x="1679170" y="3075709"/>
            <a:ext cx="21638030" cy="8740854"/>
          </a:xfrm>
          <a:prstGeom prst="rect">
            <a:avLst/>
          </a:prstGeom>
        </p:spPr>
        <p:txBody>
          <a:bodyPr wrap="square">
            <a:spAutoFit/>
          </a:bodyPr>
          <a:lstStyle/>
          <a:p>
            <a:pPr marL="685800" indent="-685800" algn="l">
              <a:lnSpc>
                <a:spcPct val="150000"/>
              </a:lnSpc>
              <a:buFont typeface="Wingdings" panose="05000000000000000000" pitchFamily="2" charset="2"/>
              <a:buChar char="Ø"/>
            </a:pPr>
            <a:r>
              <a:rPr lang="en-IE" sz="4800" dirty="0">
                <a:latin typeface="Calibri" panose="020F0502020204030204" pitchFamily="34" charset="0"/>
                <a:cs typeface="Calibri" panose="020F0502020204030204" pitchFamily="34" charset="0"/>
              </a:rPr>
              <a:t>Check that water and hand-drying facilities are available, and soap and hand sanitisers are replenished as required.</a:t>
            </a:r>
          </a:p>
          <a:p>
            <a:pPr marL="685800" lvl="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Check that site/ office personnel are adhering to </a:t>
            </a:r>
            <a:r>
              <a:rPr lang="en-IE" sz="4800" dirty="0" smtClean="0">
                <a:latin typeface="Calibri" panose="020F0502020204030204" pitchFamily="34" charset="0"/>
                <a:cs typeface="Calibri" panose="020F0502020204030204" pitchFamily="34" charset="0"/>
              </a:rPr>
              <a:t>break </a:t>
            </a:r>
            <a:r>
              <a:rPr lang="en-IE" sz="4800" dirty="0" smtClean="0">
                <a:latin typeface="Calibri" panose="020F0502020204030204" pitchFamily="34" charset="0"/>
                <a:cs typeface="Calibri" panose="020F0502020204030204" pitchFamily="34" charset="0"/>
              </a:rPr>
              <a:t>time schedules and limiting numbers in canteens, drying rooms and smoking areas - cognisant of the 2-metre physical distancing guideline.</a:t>
            </a:r>
          </a:p>
          <a:p>
            <a:pPr marL="685800" lvl="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Report any areas </a:t>
            </a:r>
            <a:r>
              <a:rPr lang="en-IE" sz="4800" dirty="0" smtClean="0">
                <a:latin typeface="Calibri" panose="020F0502020204030204" pitchFamily="34" charset="0"/>
                <a:cs typeface="Calibri" panose="020F0502020204030204" pitchFamily="34" charset="0"/>
              </a:rPr>
              <a:t>to management where non-compliance </a:t>
            </a:r>
            <a:r>
              <a:rPr lang="en-IE" sz="4800" dirty="0" smtClean="0">
                <a:latin typeface="Calibri" panose="020F0502020204030204" pitchFamily="34" charset="0"/>
                <a:cs typeface="Calibri" panose="020F0502020204030204" pitchFamily="34" charset="0"/>
              </a:rPr>
              <a:t>or defects </a:t>
            </a:r>
            <a:r>
              <a:rPr lang="en-IE" sz="4800" dirty="0" smtClean="0">
                <a:latin typeface="Calibri" panose="020F0502020204030204" pitchFamily="34" charset="0"/>
                <a:cs typeface="Calibri" panose="020F0502020204030204" pitchFamily="34" charset="0"/>
              </a:rPr>
              <a:t>need to be addressed and follow-up with management, where necessary.  </a:t>
            </a:r>
            <a:endParaRPr lang="en-IE" sz="4800" dirty="0" smtClean="0">
              <a:latin typeface="Calibri" panose="020F0502020204030204" pitchFamily="34" charset="0"/>
              <a:cs typeface="Calibri" panose="020F0502020204030204" pitchFamily="34" charset="0"/>
            </a:endParaRPr>
          </a:p>
          <a:p>
            <a:pPr lvl="0" algn="l"/>
            <a:endParaRPr lang="en-IE" sz="4800" dirty="0" smtClean="0">
              <a:latin typeface="Calibri" panose="020F0502020204030204" pitchFamily="34" charset="0"/>
              <a:cs typeface="Calibri" panose="020F0502020204030204" pitchFamily="34" charset="0"/>
            </a:endParaRPr>
          </a:p>
          <a:p>
            <a:pPr algn="l"/>
            <a:endParaRPr lang="en-I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71914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084" y="946150"/>
            <a:ext cx="17707422" cy="2286000"/>
          </a:xfrm>
        </p:spPr>
        <p:txBody>
          <a:bodyPr>
            <a:normAutofit fontScale="90000"/>
          </a:bodyPr>
          <a:lstStyle/>
          <a:p>
            <a:r>
              <a:rPr lang="en-IE" dirty="0" smtClean="0">
                <a:latin typeface="Calibri" panose="020F0502020204030204" pitchFamily="34" charset="0"/>
                <a:cs typeface="Calibri" panose="020F0502020204030204" pitchFamily="34" charset="0"/>
              </a:rPr>
              <a:t>COVID-19 Worker Representative Responsibilities</a:t>
            </a:r>
            <a:endParaRPr lang="en-IE" sz="4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39442" y="600033"/>
            <a:ext cx="1887874" cy="1823331"/>
          </a:xfrm>
          <a:prstGeom prst="rect">
            <a:avLst/>
          </a:prstGeom>
        </p:spPr>
      </p:pic>
      <p:sp>
        <p:nvSpPr>
          <p:cNvPr id="8" name="Rectangle 7"/>
          <p:cNvSpPr/>
          <p:nvPr/>
        </p:nvSpPr>
        <p:spPr>
          <a:xfrm>
            <a:off x="1679170" y="3075709"/>
            <a:ext cx="21638030" cy="8740854"/>
          </a:xfrm>
          <a:prstGeom prst="rect">
            <a:avLst/>
          </a:prstGeom>
        </p:spPr>
        <p:txBody>
          <a:bodyPr wrap="square">
            <a:spAutoFit/>
          </a:bodyPr>
          <a:lstStyle/>
          <a:p>
            <a:pPr marL="685800" lvl="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Inform site management of any concerns raised by site personnel.</a:t>
            </a:r>
          </a:p>
          <a:p>
            <a:pPr marL="685800" lvl="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Consider recommendations for improvements of existing controls and/or provision of additional controls and discuss with management.</a:t>
            </a:r>
          </a:p>
          <a:p>
            <a:pPr marL="685800" lvl="0" indent="-685800" algn="l">
              <a:lnSpc>
                <a:spcPct val="150000"/>
              </a:lnSpc>
              <a:buFont typeface="Wingdings" panose="05000000000000000000" pitchFamily="2" charset="2"/>
              <a:buChar char="Ø"/>
            </a:pPr>
            <a:r>
              <a:rPr lang="en-IE" sz="4800" dirty="0" smtClean="0">
                <a:latin typeface="Calibri" panose="020F0502020204030204" pitchFamily="34" charset="0"/>
                <a:cs typeface="Calibri" panose="020F0502020204030204" pitchFamily="34" charset="0"/>
              </a:rPr>
              <a:t>Engage with elected safety </a:t>
            </a:r>
            <a:r>
              <a:rPr lang="en-IE" sz="4800" dirty="0" smtClean="0">
                <a:latin typeface="Calibri" panose="020F0502020204030204" pitchFamily="34" charset="0"/>
                <a:cs typeface="Calibri" panose="020F0502020204030204" pitchFamily="34" charset="0"/>
              </a:rPr>
              <a:t>representatives, where applicable, and staff to ensure that </a:t>
            </a:r>
            <a:r>
              <a:rPr lang="en-IE" sz="4800" dirty="0" smtClean="0">
                <a:latin typeface="Calibri" panose="020F0502020204030204" pitchFamily="34" charset="0"/>
                <a:cs typeface="Calibri" panose="020F0502020204030204" pitchFamily="34" charset="0"/>
              </a:rPr>
              <a:t>any concerns or </a:t>
            </a:r>
            <a:r>
              <a:rPr lang="en-IE" sz="4800" dirty="0" smtClean="0">
                <a:latin typeface="Calibri" panose="020F0502020204030204" pitchFamily="34" charset="0"/>
                <a:cs typeface="Calibri" panose="020F0502020204030204" pitchFamily="34" charset="0"/>
              </a:rPr>
              <a:t>issues are brought to the attention of management and are followed up on </a:t>
            </a:r>
            <a:r>
              <a:rPr lang="en-IE" sz="4800" dirty="0" smtClean="0">
                <a:latin typeface="Calibri" panose="020F0502020204030204" pitchFamily="34" charset="0"/>
                <a:cs typeface="Calibri" panose="020F0502020204030204" pitchFamily="34" charset="0"/>
              </a:rPr>
              <a:t>to achieve resolution</a:t>
            </a:r>
            <a:r>
              <a:rPr lang="en-IE" sz="4800" dirty="0" smtClean="0">
                <a:latin typeface="Calibri" panose="020F0502020204030204" pitchFamily="34" charset="0"/>
                <a:cs typeface="Calibri" panose="020F0502020204030204" pitchFamily="34" charset="0"/>
              </a:rPr>
              <a:t>.</a:t>
            </a:r>
            <a:endParaRPr lang="en-IE" sz="4800" dirty="0" smtClean="0">
              <a:latin typeface="Calibri" panose="020F0502020204030204" pitchFamily="34" charset="0"/>
              <a:cs typeface="Calibri" panose="020F0502020204030204" pitchFamily="34" charset="0"/>
            </a:endParaRPr>
          </a:p>
          <a:p>
            <a:pPr marL="685800" indent="-685800" algn="l">
              <a:lnSpc>
                <a:spcPct val="150000"/>
              </a:lnSpc>
              <a:buFont typeface="Wingdings" panose="05000000000000000000" pitchFamily="2" charset="2"/>
              <a:buChar char="Ø"/>
            </a:pPr>
            <a:r>
              <a:rPr lang="en-IE" sz="4800" dirty="0">
                <a:latin typeface="Calibri" panose="020F0502020204030204" pitchFamily="34" charset="0"/>
                <a:cs typeface="Calibri" panose="020F0502020204030204" pitchFamily="34" charset="0"/>
              </a:rPr>
              <a:t>Keep up to date with </a:t>
            </a:r>
            <a:r>
              <a:rPr lang="en-IE" sz="4800" dirty="0">
                <a:latin typeface="Calibri" panose="020F0502020204030204" pitchFamily="34" charset="0"/>
                <a:cs typeface="Calibri" panose="020F0502020204030204" pitchFamily="34" charset="0"/>
                <a:hlinkClick r:id="rId3"/>
              </a:rPr>
              <a:t>HSE guidelines</a:t>
            </a:r>
            <a:r>
              <a:rPr lang="en-IE" sz="4800" dirty="0">
                <a:latin typeface="Calibri" panose="020F0502020204030204" pitchFamily="34" charset="0"/>
                <a:cs typeface="Calibri" panose="020F0502020204030204" pitchFamily="34" charset="0"/>
              </a:rPr>
              <a:t>.</a:t>
            </a:r>
          </a:p>
          <a:p>
            <a:pPr lvl="0" algn="l"/>
            <a:endParaRPr lang="en-IE" sz="4800" dirty="0" smtClean="0">
              <a:latin typeface="Calibri" panose="020F0502020204030204" pitchFamily="34" charset="0"/>
              <a:cs typeface="Calibri" panose="020F0502020204030204" pitchFamily="34" charset="0"/>
            </a:endParaRPr>
          </a:p>
          <a:p>
            <a:pPr algn="l"/>
            <a:endParaRPr lang="en-I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633297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PW_PSB_PPT-Template (002) [Read-Only]" id="{01C29DB3-FB94-477D-8308-CAD308658584}" vid="{2CD8D339-260A-4B8C-AF7F-B31D20D5F87B}"/>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20190724 IMS Committee</Template>
  <TotalTime>925</TotalTime>
  <Words>749</Words>
  <Application>Microsoft Office PowerPoint</Application>
  <PresentationFormat>Custom</PresentationFormat>
  <Paragraphs>70</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.AppleSystemUIFont</vt:lpstr>
      <vt:lpstr>Arial</vt:lpstr>
      <vt:lpstr>Calibri</vt:lpstr>
      <vt:lpstr>Calibri Light</vt:lpstr>
      <vt:lpstr>Georgia</vt:lpstr>
      <vt:lpstr>Helvetica Neue</vt:lpstr>
      <vt:lpstr>Open Sans</vt:lpstr>
      <vt:lpstr>Open Sans Light</vt:lpstr>
      <vt:lpstr>Wingdings</vt:lpstr>
      <vt:lpstr>Standard</vt:lpstr>
      <vt:lpstr>  COVID-19 Worker Representative  </vt:lpstr>
      <vt:lpstr>COVID-19 Worker Representative</vt:lpstr>
      <vt:lpstr>OPW COVID-19 Induction</vt:lpstr>
      <vt:lpstr>COVID-19 Worker Representative</vt:lpstr>
      <vt:lpstr>COVID-19 Worker Representative Role</vt:lpstr>
      <vt:lpstr>COVID-19 Worker Representative Responsibilities</vt:lpstr>
      <vt:lpstr>COVID-19 Worker Representative Responsibilities</vt:lpstr>
      <vt:lpstr>COVID-19 Worker Representative Responsibilities</vt:lpstr>
      <vt:lpstr>COVID-19 Worker Representative Responsibilities</vt:lpstr>
      <vt:lpstr>Remember!</vt:lpstr>
      <vt:lpstr>Other Material to Reference</vt:lpstr>
      <vt:lpstr>PowerPoint Presentation</vt:lpstr>
      <vt:lpstr>  Thank you for your attention  </vt:lpstr>
    </vt:vector>
  </TitlesOfParts>
  <Company>Office Of Public 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OPW COVID-19 Worker Representative Training</dc:title>
  <dc:creator>Denise Delaney</dc:creator>
  <cp:lastModifiedBy>Peter Duffy</cp:lastModifiedBy>
  <cp:revision>72</cp:revision>
  <cp:lastPrinted>2018-01-09T06:39:09Z</cp:lastPrinted>
  <dcterms:created xsi:type="dcterms:W3CDTF">2019-10-14T16:42:04Z</dcterms:created>
  <dcterms:modified xsi:type="dcterms:W3CDTF">2020-06-10T23:28:22Z</dcterms:modified>
</cp:coreProperties>
</file>